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3" r:id="rId1"/>
  </p:sldMasterIdLst>
  <p:notesMasterIdLst>
    <p:notesMasterId r:id="rId79"/>
  </p:notesMasterIdLst>
  <p:handoutMasterIdLst>
    <p:handoutMasterId r:id="rId80"/>
  </p:handoutMasterIdLst>
  <p:sldIdLst>
    <p:sldId id="759" r:id="rId2"/>
    <p:sldId id="300" r:id="rId3"/>
    <p:sldId id="583" r:id="rId4"/>
    <p:sldId id="808" r:id="rId5"/>
    <p:sldId id="574" r:id="rId6"/>
    <p:sldId id="587" r:id="rId7"/>
    <p:sldId id="588" r:id="rId8"/>
    <p:sldId id="589" r:id="rId9"/>
    <p:sldId id="299" r:id="rId10"/>
    <p:sldId id="264" r:id="rId11"/>
    <p:sldId id="763" r:id="rId12"/>
    <p:sldId id="765" r:id="rId13"/>
    <p:sldId id="755" r:id="rId14"/>
    <p:sldId id="756" r:id="rId15"/>
    <p:sldId id="767" r:id="rId16"/>
    <p:sldId id="768" r:id="rId17"/>
    <p:sldId id="769" r:id="rId18"/>
    <p:sldId id="770" r:id="rId19"/>
    <p:sldId id="774" r:id="rId20"/>
    <p:sldId id="451" r:id="rId21"/>
    <p:sldId id="776" r:id="rId22"/>
    <p:sldId id="460" r:id="rId23"/>
    <p:sldId id="778" r:id="rId24"/>
    <p:sldId id="779" r:id="rId25"/>
    <p:sldId id="781" r:id="rId26"/>
    <p:sldId id="782" r:id="rId27"/>
    <p:sldId id="502" r:id="rId28"/>
    <p:sldId id="798" r:id="rId29"/>
    <p:sldId id="372" r:id="rId30"/>
    <p:sldId id="729" r:id="rId31"/>
    <p:sldId id="733" r:id="rId32"/>
    <p:sldId id="800" r:id="rId33"/>
    <p:sldId id="788" r:id="rId34"/>
    <p:sldId id="783" r:id="rId35"/>
    <p:sldId id="403" r:id="rId36"/>
    <p:sldId id="363" r:id="rId37"/>
    <p:sldId id="443" r:id="rId38"/>
    <p:sldId id="445" r:id="rId39"/>
    <p:sldId id="281" r:id="rId40"/>
    <p:sldId id="786" r:id="rId41"/>
    <p:sldId id="279" r:id="rId42"/>
    <p:sldId id="345" r:id="rId43"/>
    <p:sldId id="346" r:id="rId44"/>
    <p:sldId id="350" r:id="rId45"/>
    <p:sldId id="794" r:id="rId46"/>
    <p:sldId id="804" r:id="rId47"/>
    <p:sldId id="405" r:id="rId48"/>
    <p:sldId id="807" r:id="rId49"/>
    <p:sldId id="802" r:id="rId50"/>
    <p:sldId id="795" r:id="rId51"/>
    <p:sldId id="259" r:id="rId52"/>
    <p:sldId id="796" r:id="rId53"/>
    <p:sldId id="352" r:id="rId54"/>
    <p:sldId id="353" r:id="rId55"/>
    <p:sldId id="792" r:id="rId56"/>
    <p:sldId id="793" r:id="rId57"/>
    <p:sldId id="407" r:id="rId58"/>
    <p:sldId id="408" r:id="rId59"/>
    <p:sldId id="425" r:id="rId60"/>
    <p:sldId id="391" r:id="rId61"/>
    <p:sldId id="394" r:id="rId62"/>
    <p:sldId id="397" r:id="rId63"/>
    <p:sldId id="412" r:id="rId64"/>
    <p:sldId id="413" r:id="rId65"/>
    <p:sldId id="414" r:id="rId66"/>
    <p:sldId id="415" r:id="rId67"/>
    <p:sldId id="366" r:id="rId68"/>
    <p:sldId id="367" r:id="rId69"/>
    <p:sldId id="368" r:id="rId70"/>
    <p:sldId id="369" r:id="rId71"/>
    <p:sldId id="370" r:id="rId72"/>
    <p:sldId id="760" r:id="rId73"/>
    <p:sldId id="761" r:id="rId74"/>
    <p:sldId id="419" r:id="rId75"/>
    <p:sldId id="420" r:id="rId76"/>
    <p:sldId id="431" r:id="rId77"/>
    <p:sldId id="298"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los A Vasarhelyi" initials="MAV"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4" autoAdjust="0"/>
    <p:restoredTop sz="86391" autoAdjust="0"/>
  </p:normalViewPr>
  <p:slideViewPr>
    <p:cSldViewPr snapToGrid="0" snapToObjects="1">
      <p:cViewPr varScale="1">
        <p:scale>
          <a:sx n="68" d="100"/>
          <a:sy n="68" d="100"/>
        </p:scale>
        <p:origin x="1301" y="53"/>
      </p:cViewPr>
      <p:guideLst>
        <p:guide orient="horz" pos="2160"/>
        <p:guide pos="2880"/>
      </p:guideLst>
    </p:cSldViewPr>
  </p:slideViewPr>
  <p:outlineViewPr>
    <p:cViewPr>
      <p:scale>
        <a:sx n="33" d="100"/>
        <a:sy n="33" d="100"/>
      </p:scale>
      <p:origin x="0" y="-4530"/>
    </p:cViewPr>
    <p:sldLst>
      <p:sld r:id="rId1" collapse="1"/>
    </p:sldLst>
  </p:outlineViewPr>
  <p:notesTextViewPr>
    <p:cViewPr>
      <p:scale>
        <a:sx n="3" d="2"/>
        <a:sy n="3" d="2"/>
      </p:scale>
      <p:origin x="0" y="0"/>
    </p:cViewPr>
  </p:notesTextViewPr>
  <p:sorterViewPr>
    <p:cViewPr varScale="1">
      <p:scale>
        <a:sx n="100" d="100"/>
        <a:sy n="100" d="100"/>
      </p:scale>
      <p:origin x="0" y="-1873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78CB64-444C-654A-A8E1-ADEFF125B4AE}" type="datetimeFigureOut">
              <a:rPr lang="en-US" smtClean="0"/>
              <a:t>4/26/2023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5E2D99-49C5-2240-8711-8733FC6B43C7}" type="slidenum">
              <a:rPr lang="en-US" smtClean="0"/>
              <a:t>‹#›</a:t>
            </a:fld>
            <a:endParaRPr lang="en-US"/>
          </a:p>
        </p:txBody>
      </p:sp>
    </p:spTree>
    <p:extLst>
      <p:ext uri="{BB962C8B-B14F-4D97-AF65-F5344CB8AC3E}">
        <p14:creationId xmlns:p14="http://schemas.microsoft.com/office/powerpoint/2010/main" val="1126577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43339-C786-6340-A38B-4E511C10BE30}" type="datetimeFigureOut">
              <a:rPr lang="en-US" smtClean="0"/>
              <a:t>4/26/2023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6804E-934C-DF47-B83A-3BE1BE204156}" type="slidenum">
              <a:rPr lang="en-US" smtClean="0"/>
              <a:t>‹#›</a:t>
            </a:fld>
            <a:endParaRPr lang="en-US"/>
          </a:p>
        </p:txBody>
      </p:sp>
    </p:spTree>
    <p:extLst>
      <p:ext uri="{BB962C8B-B14F-4D97-AF65-F5344CB8AC3E}">
        <p14:creationId xmlns:p14="http://schemas.microsoft.com/office/powerpoint/2010/main" val="24513130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6F0E64-EC0B-49DC-84DF-D702D05E87A0}" type="slidenum">
              <a:rPr lang="en-US"/>
              <a:pPr eaLnBrk="1" hangingPunct="1"/>
              <a:t>9</a:t>
            </a:fld>
            <a:endParaRPr lang="en-US"/>
          </a:p>
        </p:txBody>
      </p:sp>
      <p:sp>
        <p:nvSpPr>
          <p:cNvPr id="129027" name="Rectangle 7"/>
          <p:cNvSpPr txBox="1">
            <a:spLocks noGrp="1" noChangeArrowheads="1"/>
          </p:cNvSpPr>
          <p:nvPr/>
        </p:nvSpPr>
        <p:spPr bwMode="auto">
          <a:xfrm>
            <a:off x="3884613" y="8659813"/>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CFBB00A-1537-423F-9C6C-012148D96FAA}" type="slidenum">
              <a:rPr lang="en-US" sz="1200"/>
              <a:pPr algn="r" eaLnBrk="1" hangingPunct="1"/>
              <a:t>9</a:t>
            </a:fld>
            <a:endParaRPr lang="en-US" sz="1200"/>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endParaRPr>
          </a:p>
        </p:txBody>
      </p:sp>
    </p:spTree>
    <p:extLst>
      <p:ext uri="{BB962C8B-B14F-4D97-AF65-F5344CB8AC3E}">
        <p14:creationId xmlns:p14="http://schemas.microsoft.com/office/powerpoint/2010/main" val="3637741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r>
              <a:rPr lang="en-US" sz="1200" dirty="0">
                <a:solidFill>
                  <a:sysClr val="windowText" lastClr="000000"/>
                </a:solidFill>
                <a:latin typeface="Arial"/>
              </a:rPr>
              <a:t>As a continuation of professor </a:t>
            </a:r>
            <a:r>
              <a:rPr lang="en-US" sz="1200" dirty="0" err="1">
                <a:solidFill>
                  <a:sysClr val="windowText" lastClr="000000"/>
                </a:solidFill>
                <a:latin typeface="Arial"/>
              </a:rPr>
              <a:t>miklos’s</a:t>
            </a:r>
            <a:r>
              <a:rPr lang="en-US" sz="1200" dirty="0">
                <a:solidFill>
                  <a:sysClr val="windowText" lastClr="000000"/>
                </a:solidFill>
                <a:latin typeface="Arial"/>
              </a:rPr>
              <a:t> intro of FPT, this Experimental project applying contemporary visualization and machine leaning techniques </a:t>
            </a:r>
          </a:p>
          <a:p>
            <a:pPr marL="109728" indent="0">
              <a:spcBef>
                <a:spcPts val="200"/>
              </a:spcBef>
              <a:buNone/>
            </a:pPr>
            <a:r>
              <a:rPr lang="en-US" sz="1200" dirty="0">
                <a:solidFill>
                  <a:sysClr val="windowText" lastClr="000000"/>
                </a:solidFill>
                <a:latin typeface="Arial"/>
              </a:rPr>
              <a:t>early phase, preliminary result</a:t>
            </a: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err="1">
                <a:solidFill>
                  <a:sysClr val="windowText" lastClr="000000"/>
                </a:solidFill>
                <a:latin typeface="Arial"/>
              </a:rPr>
              <a:t>Gernal</a:t>
            </a:r>
            <a:r>
              <a:rPr lang="en-US" sz="1200" b="1" dirty="0">
                <a:solidFill>
                  <a:sysClr val="windowText" lastClr="000000"/>
                </a:solidFill>
                <a:latin typeface="Arial"/>
              </a:rPr>
              <a:t> purpose: Compare components, complements</a:t>
            </a:r>
          </a:p>
          <a:p>
            <a:pPr marL="109728" indent="0">
              <a:spcBef>
                <a:spcPts val="200"/>
              </a:spcBef>
              <a:buNone/>
            </a:pPr>
            <a:r>
              <a:rPr lang="en-US" sz="1200" b="1" dirty="0" err="1">
                <a:solidFill>
                  <a:sysClr val="windowText" lastClr="000000"/>
                </a:solidFill>
                <a:latin typeface="Arial"/>
              </a:rPr>
              <a:t>Supervies</a:t>
            </a:r>
            <a:r>
              <a:rPr lang="en-US" sz="1200" b="1" dirty="0">
                <a:solidFill>
                  <a:sysClr val="windowText" lastClr="000000"/>
                </a:solidFill>
                <a:latin typeface="Arial"/>
              </a:rPr>
              <a:t> vs </a:t>
            </a:r>
            <a:r>
              <a:rPr lang="en-US" sz="1200" b="1" dirty="0" err="1">
                <a:solidFill>
                  <a:sysClr val="windowText" lastClr="000000"/>
                </a:solidFill>
                <a:latin typeface="Arial"/>
              </a:rPr>
              <a:t>unsu</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What are we doing</a:t>
            </a:r>
          </a:p>
          <a:p>
            <a:pPr marL="109728" marR="0" lvl="0" indent="0" algn="l" defTabSz="914400" rtl="0" eaLnBrk="1" fontAlgn="auto" latinLnBrk="0" hangingPunct="1">
              <a:lnSpc>
                <a:spcPct val="100000"/>
              </a:lnSpc>
              <a:spcBef>
                <a:spcPts val="200"/>
              </a:spcBef>
              <a:spcAft>
                <a:spcPts val="0"/>
              </a:spcAft>
              <a:buClrTx/>
              <a:buSzTx/>
              <a:buFontTx/>
              <a:buNone/>
              <a:tabLst/>
              <a:defRPr/>
            </a:pPr>
            <a:r>
              <a:rPr lang="en-US" sz="1200" dirty="0">
                <a:solidFill>
                  <a:sysClr val="windowText" lastClr="000000"/>
                </a:solidFill>
                <a:latin typeface="Arial"/>
              </a:rPr>
              <a:t>Sample testing deficiency: eliminating sampling risk</a:t>
            </a:r>
            <a:endParaRPr lang="en-US" sz="1200" b="1" dirty="0">
              <a:solidFill>
                <a:sysClr val="windowText" lastClr="000000"/>
              </a:solidFill>
              <a:latin typeface="Arial"/>
            </a:endParaRPr>
          </a:p>
          <a:p>
            <a:pPr marL="109728" indent="0">
              <a:spcBef>
                <a:spcPts val="200"/>
              </a:spcBef>
              <a:buNone/>
            </a:pPr>
            <a:r>
              <a:rPr lang="en-US" sz="1200" b="0" dirty="0">
                <a:solidFill>
                  <a:sysClr val="windowText" lastClr="000000"/>
                </a:solidFill>
                <a:latin typeface="Arial"/>
              </a:rPr>
              <a:t>Complement</a:t>
            </a:r>
            <a:r>
              <a:rPr lang="en-US" sz="1200" b="1" dirty="0">
                <a:solidFill>
                  <a:sysClr val="windowText" lastClr="000000"/>
                </a:solidFill>
                <a:latin typeface="Arial"/>
              </a:rPr>
              <a:t> the sampling risk examining 100 percent of the transactions  </a:t>
            </a:r>
          </a:p>
          <a:p>
            <a:pPr marL="109728" indent="0">
              <a:spcBef>
                <a:spcPts val="200"/>
              </a:spcBef>
              <a:buNone/>
            </a:pPr>
            <a:r>
              <a:rPr lang="en-US" sz="1200" b="1" dirty="0">
                <a:solidFill>
                  <a:sysClr val="windowText" lastClr="000000"/>
                </a:solidFill>
                <a:latin typeface="Arial"/>
              </a:rPr>
              <a:t>Why is important</a:t>
            </a:r>
          </a:p>
          <a:p>
            <a:pPr marL="109728" indent="0">
              <a:spcBef>
                <a:spcPts val="200"/>
              </a:spcBef>
              <a:buNone/>
            </a:pPr>
            <a:r>
              <a:rPr lang="en-US" dirty="0">
                <a:solidFill>
                  <a:sysClr val="windowText" lastClr="000000"/>
                </a:solidFill>
                <a:latin typeface="Arial"/>
              </a:rPr>
              <a:t>by providing audit evidence on a larger and more complete scale</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research partner</a:t>
            </a:r>
          </a:p>
        </p:txBody>
      </p:sp>
      <p:sp>
        <p:nvSpPr>
          <p:cNvPr id="4" name="Slide Number Placeholder 3"/>
          <p:cNvSpPr>
            <a:spLocks noGrp="1"/>
          </p:cNvSpPr>
          <p:nvPr>
            <p:ph type="sldNum" sz="quarter" idx="5"/>
          </p:nvPr>
        </p:nvSpPr>
        <p:spPr/>
        <p:txBody>
          <a:bodyPr/>
          <a:lstStyle/>
          <a:p>
            <a:fld id="{995F8FE8-DF64-D143-A630-EC39AB906BF3}" type="slidenum">
              <a:rPr lang="en-CN" smtClean="0"/>
              <a:t>24</a:t>
            </a:fld>
            <a:endParaRPr lang="en-CN"/>
          </a:p>
        </p:txBody>
      </p:sp>
    </p:spTree>
    <p:extLst>
      <p:ext uri="{BB962C8B-B14F-4D97-AF65-F5344CB8AC3E}">
        <p14:creationId xmlns:p14="http://schemas.microsoft.com/office/powerpoint/2010/main" val="235232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ea typeface="맑은 고딕" panose="020B0503020000020004" pitchFamily="50" charset="-127"/>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defRPr kumimoji="1" sz="2400">
                <a:solidFill>
                  <a:schemeClr val="tx1"/>
                </a:solidFill>
                <a:latin typeface="굴림" panose="020B0600000101010101" pitchFamily="50" charset="-127"/>
                <a:ea typeface="굴림" panose="020B0600000101010101" pitchFamily="50" charset="-127"/>
              </a:defRPr>
            </a:lvl1pPr>
            <a:lvl2pPr marL="742950" indent="-285750" latinLnBrk="1">
              <a:defRPr kumimoji="1" sz="2400">
                <a:solidFill>
                  <a:schemeClr val="tx1"/>
                </a:solidFill>
                <a:latin typeface="굴림" panose="020B0600000101010101" pitchFamily="50" charset="-127"/>
                <a:ea typeface="굴림" panose="020B0600000101010101" pitchFamily="50" charset="-127"/>
              </a:defRPr>
            </a:lvl2pPr>
            <a:lvl3pPr marL="1143000" indent="-228600" latinLnBrk="1">
              <a:defRPr kumimoji="1" sz="2400">
                <a:solidFill>
                  <a:schemeClr val="tx1"/>
                </a:solidFill>
                <a:latin typeface="굴림" panose="020B0600000101010101" pitchFamily="50" charset="-127"/>
                <a:ea typeface="굴림" panose="020B0600000101010101" pitchFamily="50" charset="-127"/>
              </a:defRPr>
            </a:lvl3pPr>
            <a:lvl4pPr marL="1600200" indent="-228600" latinLnBrk="1">
              <a:defRPr kumimoji="1" sz="2400">
                <a:solidFill>
                  <a:schemeClr val="tx1"/>
                </a:solidFill>
                <a:latin typeface="굴림" panose="020B0600000101010101" pitchFamily="50" charset="-127"/>
                <a:ea typeface="굴림" panose="020B0600000101010101" pitchFamily="50" charset="-127"/>
              </a:defRPr>
            </a:lvl4pPr>
            <a:lvl5pPr marL="2057400" indent="-228600" latinLnBrk="1">
              <a:defRPr kumimoji="1" sz="2400">
                <a:solidFill>
                  <a:schemeClr val="tx1"/>
                </a:solidFill>
                <a:latin typeface="굴림" panose="020B0600000101010101" pitchFamily="50" charset="-127"/>
                <a:ea typeface="굴림" panose="020B0600000101010101" pitchFamily="50" charset="-127"/>
              </a:defRPr>
            </a:lvl5pPr>
            <a:lvl6pPr marL="2514600" indent="-228600" eaLnBrk="0" fontAlgn="base" latinLnBrk="1" hangingPunct="0">
              <a:spcBef>
                <a:spcPct val="0"/>
              </a:spcBef>
              <a:spcAft>
                <a:spcPct val="0"/>
              </a:spcAft>
              <a:defRPr kumimoji="1" sz="2400">
                <a:solidFill>
                  <a:schemeClr val="tx1"/>
                </a:solidFill>
                <a:latin typeface="굴림" panose="020B0600000101010101" pitchFamily="50" charset="-127"/>
                <a:ea typeface="굴림" panose="020B0600000101010101" pitchFamily="50" charset="-127"/>
              </a:defRPr>
            </a:lvl6pPr>
            <a:lvl7pPr marL="2971800" indent="-228600" eaLnBrk="0" fontAlgn="base" latinLnBrk="1" hangingPunct="0">
              <a:spcBef>
                <a:spcPct val="0"/>
              </a:spcBef>
              <a:spcAft>
                <a:spcPct val="0"/>
              </a:spcAft>
              <a:defRPr kumimoji="1" sz="2400">
                <a:solidFill>
                  <a:schemeClr val="tx1"/>
                </a:solidFill>
                <a:latin typeface="굴림" panose="020B0600000101010101" pitchFamily="50" charset="-127"/>
                <a:ea typeface="굴림" panose="020B0600000101010101" pitchFamily="50" charset="-127"/>
              </a:defRPr>
            </a:lvl7pPr>
            <a:lvl8pPr marL="3429000" indent="-228600" eaLnBrk="0" fontAlgn="base" latinLnBrk="1" hangingPunct="0">
              <a:spcBef>
                <a:spcPct val="0"/>
              </a:spcBef>
              <a:spcAft>
                <a:spcPct val="0"/>
              </a:spcAft>
              <a:defRPr kumimoji="1" sz="2400">
                <a:solidFill>
                  <a:schemeClr val="tx1"/>
                </a:solidFill>
                <a:latin typeface="굴림" panose="020B0600000101010101" pitchFamily="50" charset="-127"/>
                <a:ea typeface="굴림" panose="020B0600000101010101" pitchFamily="50" charset="-127"/>
              </a:defRPr>
            </a:lvl8pPr>
            <a:lvl9pPr marL="3886200" indent="-228600" eaLnBrk="0" fontAlgn="base" latinLnBrk="1" hangingPunct="0">
              <a:spcBef>
                <a:spcPct val="0"/>
              </a:spcBef>
              <a:spcAft>
                <a:spcPct val="0"/>
              </a:spcAft>
              <a:defRPr kumimoji="1" sz="2400">
                <a:solidFill>
                  <a:schemeClr val="tx1"/>
                </a:solidFill>
                <a:latin typeface="굴림" panose="020B0600000101010101" pitchFamily="50" charset="-127"/>
                <a:ea typeface="굴림" panose="020B0600000101010101" pitchFamily="50" charset="-127"/>
              </a:defRPr>
            </a:lvl9pPr>
          </a:lstStyle>
          <a:p>
            <a:fld id="{90D95887-6680-4749-9487-FB1CD97BE88F}" type="slidenum">
              <a:rPr lang="en-CA" altLang="en-US" sz="1200"/>
              <a:pPr/>
              <a:t>27</a:t>
            </a:fld>
            <a:endParaRPr lang="en-CA" altLang="en-US" sz="1200" dirty="0"/>
          </a:p>
        </p:txBody>
      </p:sp>
    </p:spTree>
    <p:extLst>
      <p:ext uri="{BB962C8B-B14F-4D97-AF65-F5344CB8AC3E}">
        <p14:creationId xmlns:p14="http://schemas.microsoft.com/office/powerpoint/2010/main" val="1533698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A00FC9-592D-4AD2-952B-2530EBED6B24}"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302742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5170B-1D48-42B0-BBAC-7F4867C153B1}" type="slidenum">
              <a:rPr lang="en-US" smtClean="0"/>
              <a:t>41</a:t>
            </a:fld>
            <a:endParaRPr lang="en-US"/>
          </a:p>
        </p:txBody>
      </p:sp>
    </p:spTree>
    <p:extLst>
      <p:ext uri="{BB962C8B-B14F-4D97-AF65-F5344CB8AC3E}">
        <p14:creationId xmlns:p14="http://schemas.microsoft.com/office/powerpoint/2010/main" val="367594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atin typeface="Arial" panose="020B0604020202020204" pitchFamily="34" charset="0"/>
            </a:endParaRPr>
          </a:p>
        </p:txBody>
      </p:sp>
      <p:sp>
        <p:nvSpPr>
          <p:cNvPr id="154628" name="Slide Number Placeholder 3"/>
          <p:cNvSpPr txBox="1">
            <a:spLocks noGrp="1"/>
          </p:cNvSpPr>
          <p:nvPr/>
        </p:nvSpPr>
        <p:spPr bwMode="auto">
          <a:xfrm>
            <a:off x="3884613" y="8659813"/>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2" tIns="45532" rIns="91062" bIns="45532" anchor="b"/>
          <a:lstStyle>
            <a:lvl1pPr defTabSz="909638" eaLnBrk="0" hangingPunct="0">
              <a:defRPr>
                <a:solidFill>
                  <a:schemeClr val="tx1"/>
                </a:solidFill>
                <a:latin typeface="Arial" panose="020B0604020202020204" pitchFamily="34" charset="0"/>
                <a:cs typeface="Arial" panose="020B0604020202020204" pitchFamily="34" charset="0"/>
              </a:defRPr>
            </a:lvl1pPr>
            <a:lvl2pPr marL="742950" indent="-285750" defTabSz="909638" eaLnBrk="0" hangingPunct="0">
              <a:defRPr>
                <a:solidFill>
                  <a:schemeClr val="tx1"/>
                </a:solidFill>
                <a:latin typeface="Arial" panose="020B0604020202020204" pitchFamily="34" charset="0"/>
                <a:cs typeface="Arial" panose="020B0604020202020204" pitchFamily="34" charset="0"/>
              </a:defRPr>
            </a:lvl2pPr>
            <a:lvl3pPr marL="1143000" indent="-228600" defTabSz="909638" eaLnBrk="0" hangingPunct="0">
              <a:defRPr>
                <a:solidFill>
                  <a:schemeClr val="tx1"/>
                </a:solidFill>
                <a:latin typeface="Arial" panose="020B0604020202020204" pitchFamily="34" charset="0"/>
                <a:cs typeface="Arial" panose="020B0604020202020204" pitchFamily="34" charset="0"/>
              </a:defRPr>
            </a:lvl3pPr>
            <a:lvl4pPr marL="1600200" indent="-228600" defTabSz="909638" eaLnBrk="0" hangingPunct="0">
              <a:defRPr>
                <a:solidFill>
                  <a:schemeClr val="tx1"/>
                </a:solidFill>
                <a:latin typeface="Arial" panose="020B0604020202020204" pitchFamily="34" charset="0"/>
                <a:cs typeface="Arial" panose="020B0604020202020204" pitchFamily="34" charset="0"/>
              </a:defRPr>
            </a:lvl4pPr>
            <a:lvl5pPr marL="2057400" indent="-228600" defTabSz="909638" eaLnBrk="0" hangingPunct="0">
              <a:defRPr>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EC57798-7D86-4BE9-9865-0DA4334D337D}" type="slidenum">
              <a:rPr lang="en-US" sz="1200">
                <a:latin typeface="Calibri" panose="020F0502020204030204" pitchFamily="34" charset="0"/>
              </a:rPr>
              <a:pPr algn="r" eaLnBrk="1" hangingPunct="1"/>
              <a:t>44</a:t>
            </a:fld>
            <a:endParaRPr lang="en-US" sz="1200">
              <a:latin typeface="Calibri" panose="020F0502020204030204" pitchFamily="34" charset="0"/>
            </a:endParaRPr>
          </a:p>
        </p:txBody>
      </p:sp>
    </p:spTree>
    <p:extLst>
      <p:ext uri="{BB962C8B-B14F-4D97-AF65-F5344CB8AC3E}">
        <p14:creationId xmlns:p14="http://schemas.microsoft.com/office/powerpoint/2010/main" val="78488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A6804E-934C-DF47-B83A-3BE1BE204156}" type="slidenum">
              <a:rPr lang="en-US" smtClean="0"/>
              <a:t>50</a:t>
            </a:fld>
            <a:endParaRPr lang="en-US"/>
          </a:p>
        </p:txBody>
      </p:sp>
    </p:spTree>
    <p:extLst>
      <p:ext uri="{BB962C8B-B14F-4D97-AF65-F5344CB8AC3E}">
        <p14:creationId xmlns:p14="http://schemas.microsoft.com/office/powerpoint/2010/main" val="378831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http://hebei.chinatax.gov.cn/hbsw/ssxc/zyxw/202112/t20211228_3013066.html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http://gk.chengdu.gov.cn/govInfoPub/detail.action?id=2435381&amp;tn=2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3C49AA5-78B9-4142-8DAC-0F33929F9002}" type="slidenum">
              <a:rPr lang="en-US" smtClean="0"/>
              <a:t>51</a:t>
            </a:fld>
            <a:endParaRPr lang="en-US"/>
          </a:p>
        </p:txBody>
      </p:sp>
    </p:spTree>
    <p:extLst>
      <p:ext uri="{BB962C8B-B14F-4D97-AF65-F5344CB8AC3E}">
        <p14:creationId xmlns:p14="http://schemas.microsoft.com/office/powerpoint/2010/main" val="259952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https://m.gmw.cn/baijia/2020-09/30/1301622884.html</a:t>
            </a:r>
          </a:p>
        </p:txBody>
      </p:sp>
      <p:sp>
        <p:nvSpPr>
          <p:cNvPr id="4" name="Slide Number Placeholder 3"/>
          <p:cNvSpPr>
            <a:spLocks noGrp="1"/>
          </p:cNvSpPr>
          <p:nvPr>
            <p:ph type="sldNum" sz="quarter" idx="5"/>
          </p:nvPr>
        </p:nvSpPr>
        <p:spPr/>
        <p:txBody>
          <a:bodyPr/>
          <a:lstStyle/>
          <a:p>
            <a:fld id="{E3C49AA5-78B9-4142-8DAC-0F33929F9002}" type="slidenum">
              <a:rPr lang="en-US" smtClean="0"/>
              <a:t>52</a:t>
            </a:fld>
            <a:endParaRPr lang="en-US"/>
          </a:p>
        </p:txBody>
      </p:sp>
    </p:spTree>
    <p:extLst>
      <p:ext uri="{BB962C8B-B14F-4D97-AF65-F5344CB8AC3E}">
        <p14:creationId xmlns:p14="http://schemas.microsoft.com/office/powerpoint/2010/main" val="336891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00D06B-301B-48CA-9B3A-8BB3511C5D80}" type="slidenum">
              <a:rPr lang="en-US" smtClean="0"/>
              <a:t>57</a:t>
            </a:fld>
            <a:endParaRPr lang="en-US"/>
          </a:p>
        </p:txBody>
      </p:sp>
    </p:spTree>
    <p:extLst>
      <p:ext uri="{BB962C8B-B14F-4D97-AF65-F5344CB8AC3E}">
        <p14:creationId xmlns:p14="http://schemas.microsoft.com/office/powerpoint/2010/main" val="237746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product where auditors could view all the generated alarms and trace back to the suspicious procurement records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means, that internal audit team could use the continuous monitoring dashboard to monitor the daily or monthly data and investigate these suspicious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Here we use the yearly data to demonstrate the methodology, but auditors that adopt this methodology could process the monthly data or daily data in the same way</a:t>
            </a:r>
          </a:p>
          <a:p>
            <a:endParaRPr lang="en-US" dirty="0"/>
          </a:p>
        </p:txBody>
      </p:sp>
      <p:sp>
        <p:nvSpPr>
          <p:cNvPr id="4" name="Slide Number Placeholder 3"/>
          <p:cNvSpPr>
            <a:spLocks noGrp="1"/>
          </p:cNvSpPr>
          <p:nvPr>
            <p:ph type="sldNum" sz="quarter" idx="5"/>
          </p:nvPr>
        </p:nvSpPr>
        <p:spPr/>
        <p:txBody>
          <a:bodyPr/>
          <a:lstStyle/>
          <a:p>
            <a:fld id="{BE00D06B-301B-48CA-9B3A-8BB3511C5D80}" type="slidenum">
              <a:rPr lang="en-US" smtClean="0"/>
              <a:t>59</a:t>
            </a:fld>
            <a:endParaRPr lang="en-US"/>
          </a:p>
        </p:txBody>
      </p:sp>
    </p:spTree>
    <p:extLst>
      <p:ext uri="{BB962C8B-B14F-4D97-AF65-F5344CB8AC3E}">
        <p14:creationId xmlns:p14="http://schemas.microsoft.com/office/powerpoint/2010/main" val="339146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B8F7B99-F74A-4F77-B294-274A6BD849C2}" type="slidenum">
              <a:rPr lang="en-US" smtClean="0"/>
              <a:pPr eaLnBrk="1" hangingPunct="1">
                <a:defRPr/>
              </a:pPr>
              <a:t>13</a:t>
            </a:fld>
            <a:endParaRPr lang="en-US"/>
          </a:p>
        </p:txBody>
      </p:sp>
      <p:sp>
        <p:nvSpPr>
          <p:cNvPr id="134147" name="Rectangle 2"/>
          <p:cNvSpPr>
            <a:spLocks noGrp="1" noRot="1" noChangeAspect="1" noChangeArrowheads="1" noTextEdit="1"/>
          </p:cNvSpPr>
          <p:nvPr>
            <p:ph type="sldImg"/>
          </p:nvPr>
        </p:nvSpPr>
        <p:spPr>
          <a:xfrm>
            <a:off x="1150938" y="684213"/>
            <a:ext cx="4556125" cy="3417887"/>
          </a:xfrm>
          <a:ln/>
        </p:spPr>
      </p:sp>
      <p:sp>
        <p:nvSpPr>
          <p:cNvPr id="134148" name="Rectangle 3"/>
          <p:cNvSpPr>
            <a:spLocks noGrp="1" noChangeArrowheads="1"/>
          </p:cNvSpPr>
          <p:nvPr>
            <p:ph type="body" idx="1"/>
          </p:nvPr>
        </p:nvSpPr>
        <p:spPr>
          <a:xfrm>
            <a:off x="914400" y="4330700"/>
            <a:ext cx="5029200" cy="4102100"/>
          </a:xfrm>
          <a:noFill/>
          <a:ln/>
        </p:spPr>
        <p:txBody>
          <a:bodyPr lIns="91070" tIns="45536" rIns="91070" bIns="45536"/>
          <a:lstStyle/>
          <a:p>
            <a:endParaRPr lang="en-US">
              <a:latin typeface="Arial" pitchFamily="34" charset="0"/>
            </a:endParaRPr>
          </a:p>
        </p:txBody>
      </p:sp>
    </p:spTree>
    <p:extLst>
      <p:ext uri="{BB962C8B-B14F-4D97-AF65-F5344CB8AC3E}">
        <p14:creationId xmlns:p14="http://schemas.microsoft.com/office/powerpoint/2010/main" val="314103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270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10EF9D-8107-4E1E-9893-16A747488967}" type="slidenum">
              <a:rPr lang="en-US"/>
              <a:pPr eaLnBrk="1" hangingPunct="1"/>
              <a:t>67</a:t>
            </a:fld>
            <a:endParaRPr lang="en-US"/>
          </a:p>
        </p:txBody>
      </p:sp>
    </p:spTree>
    <p:extLst>
      <p:ext uri="{BB962C8B-B14F-4D97-AF65-F5344CB8AC3E}">
        <p14:creationId xmlns:p14="http://schemas.microsoft.com/office/powerpoint/2010/main" val="219991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0113"/>
            <a:r>
              <a:rPr lang="en-US">
                <a:latin typeface="Arial" panose="020B0604020202020204" pitchFamily="34" charset="0"/>
              </a:rPr>
              <a:t>A predictive audit could help auditors and management to block a problem before it spreads. </a:t>
            </a:r>
          </a:p>
          <a:p>
            <a:pPr defTabSz="900113"/>
            <a:r>
              <a:rPr lang="en-US">
                <a:latin typeface="Arial" panose="020B0604020202020204" pitchFamily="34" charset="0"/>
              </a:rPr>
              <a:t>Correctly understand the data and be able to analyze them properly would uncover interesting pattern, trend, weakness or irregularity of data and processes. </a:t>
            </a:r>
          </a:p>
          <a:p>
            <a:pPr defTabSz="900113"/>
            <a:r>
              <a:rPr lang="en-US">
                <a:latin typeface="Arial" panose="020B0604020202020204" pitchFamily="34" charset="0"/>
              </a:rPr>
              <a:t>Audit by exception allows auditors to plan and execute audit work based on internal control evaluation, and to focus more on specific areas that need attention. The alarm and warning system could be implemented in any business process to assist auditors and management in monitoring the systems. This paper illustrates the application of this feature.</a:t>
            </a:r>
          </a:p>
          <a:p>
            <a:pPr defTabSz="900113"/>
            <a:endParaRPr lang="en-US">
              <a:latin typeface="Arial" panose="020B0604020202020204" pitchFamily="34" charset="0"/>
            </a:endParaRPr>
          </a:p>
        </p:txBody>
      </p:sp>
      <p:sp>
        <p:nvSpPr>
          <p:cNvPr id="7373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20F2D8-48E7-48D9-A6E9-AA9DCEE6A332}" type="slidenum">
              <a:rPr lang="en-US"/>
              <a:pPr eaLnBrk="1" hangingPunct="1"/>
              <a:t>68</a:t>
            </a:fld>
            <a:endParaRPr lang="en-US"/>
          </a:p>
        </p:txBody>
      </p:sp>
    </p:spTree>
    <p:extLst>
      <p:ext uri="{BB962C8B-B14F-4D97-AF65-F5344CB8AC3E}">
        <p14:creationId xmlns:p14="http://schemas.microsoft.com/office/powerpoint/2010/main" val="1763125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atin typeface="Arial" panose="020B0604020202020204" pitchFamily="34" charset="0"/>
            </a:endParaRPr>
          </a:p>
        </p:txBody>
      </p:sp>
      <p:sp>
        <p:nvSpPr>
          <p:cNvPr id="7475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B5EB93-3C8A-4A97-9017-6F938BCCCF1C}" type="slidenum">
              <a:rPr lang="en-US"/>
              <a:pPr eaLnBrk="1" hangingPunct="1"/>
              <a:t>69</a:t>
            </a:fld>
            <a:endParaRPr lang="en-US"/>
          </a:p>
        </p:txBody>
      </p:sp>
    </p:spTree>
    <p:extLst>
      <p:ext uri="{BB962C8B-B14F-4D97-AF65-F5344CB8AC3E}">
        <p14:creationId xmlns:p14="http://schemas.microsoft.com/office/powerpoint/2010/main" val="724067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anose="020B0604020202020204" pitchFamily="34" charset="0"/>
              </a:rPr>
              <a:t>Accuracy = (TP + TN) / N</a:t>
            </a:r>
          </a:p>
          <a:p>
            <a:r>
              <a:rPr lang="en-US">
                <a:latin typeface="Arial" panose="020B0604020202020204" pitchFamily="34" charset="0"/>
              </a:rPr>
              <a:t>Specificity = True negative rate (how many % of cancellation transactions that the model can correctly predict as cancelled.)</a:t>
            </a:r>
          </a:p>
          <a:p>
            <a:r>
              <a:rPr lang="en-US">
                <a:latin typeface="Arial" panose="020B0604020202020204" pitchFamily="34" charset="0"/>
              </a:rPr>
              <a:t>Recall = the proportion of Real Positive cases that are correctly Predicted Positive. (how many % of non -cancellation transactions that the model can correctly predict as non-cancel.)</a:t>
            </a:r>
          </a:p>
          <a:p>
            <a:r>
              <a:rPr lang="en-US">
                <a:latin typeface="Arial" panose="020B0604020202020204" pitchFamily="34" charset="0"/>
              </a:rPr>
              <a:t>Precision = the proportion of Predicted Positive cases that are correctly Positives. (TP/ (TP+FP))</a:t>
            </a:r>
          </a:p>
          <a:p>
            <a:r>
              <a:rPr lang="en-US">
                <a:latin typeface="Arial" panose="020B0604020202020204" pitchFamily="34" charset="0"/>
              </a:rPr>
              <a:t>False alarm rate = focus on FP (predict cancel as non-cancel)</a:t>
            </a:r>
          </a:p>
          <a:p>
            <a:endParaRPr lang="en-US">
              <a:latin typeface="Arial" panose="020B0604020202020204" pitchFamily="34" charset="0"/>
            </a:endParaRPr>
          </a:p>
        </p:txBody>
      </p:sp>
      <p:sp>
        <p:nvSpPr>
          <p:cNvPr id="7578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1E9B37-00BB-4F1C-BE5B-E8345FC0AF0C}" type="slidenum">
              <a:rPr lang="en-US"/>
              <a:pPr eaLnBrk="1" hangingPunct="1"/>
              <a:t>70</a:t>
            </a:fld>
            <a:endParaRPr lang="en-US"/>
          </a:p>
        </p:txBody>
      </p:sp>
    </p:spTree>
    <p:extLst>
      <p:ext uri="{BB962C8B-B14F-4D97-AF65-F5344CB8AC3E}">
        <p14:creationId xmlns:p14="http://schemas.microsoft.com/office/powerpoint/2010/main" val="214821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1154113" y="684213"/>
            <a:ext cx="4556125" cy="3417887"/>
          </a:xfrm>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91988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BC3732C-D362-4FFE-8E83-DA497FE05DAC}" type="slidenum">
              <a:rPr lang="en-US" smtClean="0"/>
              <a:pPr eaLnBrk="1" hangingPunct="1">
                <a:defRPr/>
              </a:pPr>
              <a:t>14</a:t>
            </a:fld>
            <a:endParaRPr lang="en-US"/>
          </a:p>
        </p:txBody>
      </p:sp>
      <p:sp>
        <p:nvSpPr>
          <p:cNvPr id="136195" name="Rectangle 2"/>
          <p:cNvSpPr>
            <a:spLocks noGrp="1" noChangeArrowheads="1"/>
          </p:cNvSpPr>
          <p:nvPr>
            <p:ph type="body" idx="1"/>
          </p:nvPr>
        </p:nvSpPr>
        <p:spPr>
          <a:xfrm>
            <a:off x="914400" y="4330700"/>
            <a:ext cx="5029200" cy="4117975"/>
          </a:xfrm>
          <a:noFill/>
          <a:ln/>
        </p:spPr>
        <p:txBody>
          <a:bodyPr lIns="90122" tIns="44270" rIns="90122" bIns="44270"/>
          <a:lstStyle/>
          <a:p>
            <a:endParaRPr lang="en-US">
              <a:latin typeface="Arial" pitchFamily="34" charset="0"/>
            </a:endParaRPr>
          </a:p>
        </p:txBody>
      </p:sp>
      <p:sp>
        <p:nvSpPr>
          <p:cNvPr id="136196" name="Rectangle 3"/>
          <p:cNvSpPr>
            <a:spLocks noGrp="1" noRot="1" noChangeAspect="1" noChangeArrowheads="1" noTextEdit="1"/>
          </p:cNvSpPr>
          <p:nvPr>
            <p:ph type="sldImg"/>
          </p:nvPr>
        </p:nvSpPr>
        <p:spPr>
          <a:xfrm>
            <a:off x="1144588" y="679450"/>
            <a:ext cx="4568825" cy="3427413"/>
          </a:xfrm>
          <a:ln w="12700" cap="flat">
            <a:solidFill>
              <a:schemeClr val="tx1"/>
            </a:solidFill>
          </a:ln>
        </p:spPr>
      </p:sp>
    </p:spTree>
    <p:extLst>
      <p:ext uri="{BB962C8B-B14F-4D97-AF65-F5344CB8AC3E}">
        <p14:creationId xmlns:p14="http://schemas.microsoft.com/office/powerpoint/2010/main" val="271893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1154113" y="684213"/>
            <a:ext cx="4556125" cy="3417887"/>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ja-JP">
                <a:latin typeface="Arial" panose="020B0604020202020204" pitchFamily="34" charset="0"/>
              </a:rPr>
              <a:t>We are serving as advisors to review what they do and suggest opportunities for improving existing procedures and expanding procedures to cover other high-risk areas. </a:t>
            </a:r>
            <a:r>
              <a:rPr lang="pt-BR" altLang="ja-JP">
                <a:latin typeface="Arial" panose="020B0604020202020204" pitchFamily="34" charset="0"/>
              </a:rPr>
              <a:t>Key risks are monitored daily</a:t>
            </a:r>
          </a:p>
          <a:p>
            <a:pPr>
              <a:buFontTx/>
              <a:buChar char="•"/>
            </a:pPr>
            <a:endParaRPr lang="en-US" altLang="ja-JP">
              <a:latin typeface="Arial" panose="020B0604020202020204" pitchFamily="34" charset="0"/>
            </a:endParaRPr>
          </a:p>
          <a:p>
            <a:pPr>
              <a:buFontTx/>
              <a:buChar char="•"/>
            </a:pPr>
            <a:r>
              <a:rPr lang="en-US" altLang="ja-JP">
                <a:latin typeface="Arial" panose="020B0604020202020204" pitchFamily="34" charset="0"/>
              </a:rPr>
              <a:t>The process entails follow-up of alarms, reporting to higher level echelons, changing the parameters of the monitoring (for what purpose?) and collaborating with the fraud and risk management initiatives inside of the organization when necessary</a:t>
            </a:r>
          </a:p>
          <a:p>
            <a:pPr>
              <a:buFontTx/>
              <a:buChar char="•"/>
            </a:pPr>
            <a:endParaRPr lang="en-US" altLang="ja-JP">
              <a:latin typeface="Arial" panose="020B0604020202020204" pitchFamily="34" charset="0"/>
            </a:endParaRPr>
          </a:p>
          <a:p>
            <a:pPr>
              <a:buFontTx/>
              <a:buChar char="•"/>
            </a:pPr>
            <a:r>
              <a:rPr lang="en-US" altLang="ja-JP">
                <a:latin typeface="Arial" panose="020B0604020202020204" pitchFamily="34" charset="0"/>
              </a:rPr>
              <a:t>Planning a substantial expansion of scope of the effort (to achieve what?)</a:t>
            </a:r>
          </a:p>
          <a:p>
            <a:pPr>
              <a:buFontTx/>
              <a:buChar char="•"/>
            </a:pPr>
            <a:endParaRPr lang="en-US" altLang="ja-JP">
              <a:latin typeface="Arial" panose="020B0604020202020204" pitchFamily="34" charset="0"/>
            </a:endParaRPr>
          </a:p>
          <a:p>
            <a:pPr>
              <a:buFontTx/>
              <a:buChar char="•"/>
            </a:pPr>
            <a:r>
              <a:rPr lang="en-US" altLang="ja-JP">
                <a:latin typeface="Arial" panose="020B0604020202020204" pitchFamily="34" charset="0"/>
              </a:rPr>
              <a:t>CA included in the performance objectives of IA management</a:t>
            </a:r>
          </a:p>
          <a:p>
            <a:pPr>
              <a:buFontTx/>
              <a:buChar char="•"/>
            </a:pPr>
            <a:endParaRPr lang="en-US" altLang="ja-JP">
              <a:latin typeface="Arial" panose="020B0604020202020204" pitchFamily="34" charset="0"/>
            </a:endParaRPr>
          </a:p>
          <a:p>
            <a:pPr>
              <a:buFontTx/>
              <a:buChar char="•"/>
            </a:pPr>
            <a:r>
              <a:rPr lang="en-US" altLang="ja-JP">
                <a:latin typeface="Arial" panose="020B0604020202020204" pitchFamily="34" charset="0"/>
              </a:rPr>
              <a:t>They are planning to progress towards some areas like the usage of continuity equations (advanced analytics) and control monitoring</a:t>
            </a:r>
            <a:endParaRPr lang="pt-BR">
              <a:latin typeface="Arial" panose="020B0604020202020204" pitchFamily="34" charset="0"/>
            </a:endParaRPr>
          </a:p>
        </p:txBody>
      </p:sp>
    </p:spTree>
    <p:extLst>
      <p:ext uri="{BB962C8B-B14F-4D97-AF65-F5344CB8AC3E}">
        <p14:creationId xmlns:p14="http://schemas.microsoft.com/office/powerpoint/2010/main" val="379516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54113" y="684213"/>
            <a:ext cx="4556125" cy="3417887"/>
          </a:xfrm>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ja-JP">
                <a:latin typeface="Arial" panose="020B0604020202020204" pitchFamily="34" charset="0"/>
              </a:rPr>
              <a:t>An example of the output of one CA procedure that monitors 5.5 million accounts for inappropriate advances to clients</a:t>
            </a:r>
          </a:p>
          <a:p>
            <a:pPr>
              <a:buFontTx/>
              <a:buChar char="•"/>
            </a:pPr>
            <a:endParaRPr lang="pt-BR" altLang="ja-JP">
              <a:latin typeface="Arial" panose="020B0604020202020204" pitchFamily="34" charset="0"/>
            </a:endParaRPr>
          </a:p>
          <a:p>
            <a:pPr>
              <a:buFontTx/>
              <a:buChar char="•"/>
            </a:pPr>
            <a:r>
              <a:rPr lang="pt-BR" altLang="ja-JP">
                <a:latin typeface="Arial" panose="020B0604020202020204" pitchFamily="34" charset="0"/>
              </a:rPr>
              <a:t>About 1000 accounts flagged per month</a:t>
            </a:r>
          </a:p>
          <a:p>
            <a:pPr>
              <a:buFontTx/>
              <a:buChar char="•"/>
            </a:pPr>
            <a:endParaRPr lang="en-US" altLang="ja-JP">
              <a:latin typeface="Arial" panose="020B0604020202020204" pitchFamily="34" charset="0"/>
            </a:endParaRPr>
          </a:p>
          <a:p>
            <a:pPr>
              <a:buFontTx/>
              <a:buChar char="•"/>
            </a:pPr>
            <a:r>
              <a:rPr lang="en-US" altLang="ja-JP">
                <a:latin typeface="Arial" panose="020B0604020202020204" pitchFamily="34" charset="0"/>
              </a:rPr>
              <a:t>About 200-400 accounts with unjustified “above the limit” drafts, on average, per (what time period)</a:t>
            </a:r>
            <a:endParaRPr lang="pt-BR">
              <a:latin typeface="Arial" panose="020B0604020202020204" pitchFamily="34" charset="0"/>
            </a:endParaRPr>
          </a:p>
        </p:txBody>
      </p:sp>
    </p:spTree>
    <p:extLst>
      <p:ext uri="{BB962C8B-B14F-4D97-AF65-F5344CB8AC3E}">
        <p14:creationId xmlns:p14="http://schemas.microsoft.com/office/powerpoint/2010/main" val="3693391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marR="0" lvl="0" indent="0" algn="l" defTabSz="914400" rtl="0" eaLnBrk="1" fontAlgn="auto" latinLnBrk="0" hangingPunct="1">
              <a:lnSpc>
                <a:spcPct val="100000"/>
              </a:lnSpc>
              <a:spcBef>
                <a:spcPts val="200"/>
              </a:spcBef>
              <a:spcAft>
                <a:spcPts val="0"/>
              </a:spcAft>
              <a:buClrTx/>
              <a:buSzTx/>
              <a:buFontTx/>
              <a:buNone/>
              <a:tabLst/>
              <a:defRPr/>
            </a:pPr>
            <a:r>
              <a:rPr lang="en-US" sz="1200" dirty="0"/>
              <a:t>Our research contributes to the literature and the practice in several important ways. </a:t>
            </a:r>
          </a:p>
          <a:p>
            <a:pPr marL="109728" indent="0">
              <a:spcBef>
                <a:spcPts val="200"/>
              </a:spcBef>
              <a:buNone/>
            </a:pPr>
            <a:endParaRPr lang="en-US" sz="1200" dirty="0">
              <a:solidFill>
                <a:sysClr val="windowText" lastClr="000000"/>
              </a:solidFill>
              <a:latin typeface="Arial"/>
            </a:endParaRPr>
          </a:p>
          <a:p>
            <a:pPr marL="109728" indent="0">
              <a:spcBef>
                <a:spcPts val="200"/>
              </a:spcBef>
              <a:buNone/>
            </a:pPr>
            <a:endParaRPr lang="en-US" sz="1200" dirty="0">
              <a:solidFill>
                <a:sysClr val="windowText" lastClr="000000"/>
              </a:solidFill>
              <a:latin typeface="Arial"/>
            </a:endParaRPr>
          </a:p>
          <a:p>
            <a:pPr marL="109728" indent="0">
              <a:spcBef>
                <a:spcPts val="200"/>
              </a:spcBef>
              <a:buNone/>
            </a:pPr>
            <a:endParaRPr lang="en-US" sz="1200" dirty="0">
              <a:solidFill>
                <a:sysClr val="windowText" lastClr="000000"/>
              </a:solidFill>
              <a:latin typeface="Arial"/>
            </a:endParaRPr>
          </a:p>
          <a:p>
            <a:pPr marL="109728" indent="0">
              <a:spcBef>
                <a:spcPts val="200"/>
              </a:spcBef>
              <a:buNone/>
            </a:pPr>
            <a:r>
              <a:rPr lang="en-US" sz="1200" dirty="0">
                <a:solidFill>
                  <a:sysClr val="windowText" lastClr="000000"/>
                </a:solidFill>
                <a:latin typeface="Arial"/>
              </a:rPr>
              <a:t>As a continuation of professor </a:t>
            </a:r>
            <a:r>
              <a:rPr lang="en-US" sz="1200" dirty="0" err="1">
                <a:solidFill>
                  <a:sysClr val="windowText" lastClr="000000"/>
                </a:solidFill>
                <a:latin typeface="Arial"/>
              </a:rPr>
              <a:t>miklos’s</a:t>
            </a:r>
            <a:r>
              <a:rPr lang="en-US" sz="1200" dirty="0">
                <a:solidFill>
                  <a:sysClr val="windowText" lastClr="000000"/>
                </a:solidFill>
                <a:latin typeface="Arial"/>
              </a:rPr>
              <a:t> intro of FPT, this Experimental project applying contemporary visualization and machine leaning techniques </a:t>
            </a:r>
          </a:p>
          <a:p>
            <a:pPr marL="109728" indent="0">
              <a:spcBef>
                <a:spcPts val="200"/>
              </a:spcBef>
              <a:buNone/>
            </a:pPr>
            <a:r>
              <a:rPr lang="en-US" sz="1200" dirty="0">
                <a:solidFill>
                  <a:sysClr val="windowText" lastClr="000000"/>
                </a:solidFill>
                <a:latin typeface="Arial"/>
              </a:rPr>
              <a:t>early phase, preliminary result</a:t>
            </a: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err="1">
                <a:solidFill>
                  <a:sysClr val="windowText" lastClr="000000"/>
                </a:solidFill>
                <a:latin typeface="Arial"/>
              </a:rPr>
              <a:t>Gernal</a:t>
            </a:r>
            <a:r>
              <a:rPr lang="en-US" sz="1200" b="1" dirty="0">
                <a:solidFill>
                  <a:sysClr val="windowText" lastClr="000000"/>
                </a:solidFill>
                <a:latin typeface="Arial"/>
              </a:rPr>
              <a:t> purpose: Compare components, complements</a:t>
            </a:r>
          </a:p>
          <a:p>
            <a:pPr marL="109728" indent="0">
              <a:spcBef>
                <a:spcPts val="200"/>
              </a:spcBef>
              <a:buNone/>
            </a:pPr>
            <a:r>
              <a:rPr lang="en-US" sz="1200" b="1" dirty="0" err="1">
                <a:solidFill>
                  <a:sysClr val="windowText" lastClr="000000"/>
                </a:solidFill>
                <a:latin typeface="Arial"/>
              </a:rPr>
              <a:t>Supervies</a:t>
            </a:r>
            <a:r>
              <a:rPr lang="en-US" sz="1200" b="1" dirty="0">
                <a:solidFill>
                  <a:sysClr val="windowText" lastClr="000000"/>
                </a:solidFill>
                <a:latin typeface="Arial"/>
              </a:rPr>
              <a:t> vs </a:t>
            </a:r>
            <a:r>
              <a:rPr lang="en-US" sz="1200" b="1" dirty="0" err="1">
                <a:solidFill>
                  <a:sysClr val="windowText" lastClr="000000"/>
                </a:solidFill>
                <a:latin typeface="Arial"/>
              </a:rPr>
              <a:t>unsu</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What are we doing</a:t>
            </a:r>
          </a:p>
          <a:p>
            <a:pPr marL="109728" marR="0" lvl="0" indent="0" algn="l" defTabSz="914400" rtl="0" eaLnBrk="1" fontAlgn="auto" latinLnBrk="0" hangingPunct="1">
              <a:lnSpc>
                <a:spcPct val="100000"/>
              </a:lnSpc>
              <a:spcBef>
                <a:spcPts val="200"/>
              </a:spcBef>
              <a:spcAft>
                <a:spcPts val="0"/>
              </a:spcAft>
              <a:buClrTx/>
              <a:buSzTx/>
              <a:buFontTx/>
              <a:buNone/>
              <a:tabLst/>
              <a:defRPr/>
            </a:pPr>
            <a:r>
              <a:rPr lang="en-US" sz="1200" dirty="0">
                <a:solidFill>
                  <a:sysClr val="windowText" lastClr="000000"/>
                </a:solidFill>
                <a:latin typeface="Arial"/>
              </a:rPr>
              <a:t>Sample testing deficiency: eliminating sampling risk</a:t>
            </a:r>
            <a:endParaRPr lang="en-US" sz="1200" b="1" dirty="0">
              <a:solidFill>
                <a:sysClr val="windowText" lastClr="000000"/>
              </a:solidFill>
              <a:latin typeface="Arial"/>
            </a:endParaRPr>
          </a:p>
          <a:p>
            <a:pPr marL="109728" indent="0">
              <a:spcBef>
                <a:spcPts val="200"/>
              </a:spcBef>
              <a:buNone/>
            </a:pPr>
            <a:r>
              <a:rPr lang="en-US" sz="1200" b="0" dirty="0">
                <a:solidFill>
                  <a:sysClr val="windowText" lastClr="000000"/>
                </a:solidFill>
                <a:latin typeface="Arial"/>
              </a:rPr>
              <a:t>Complement</a:t>
            </a:r>
            <a:r>
              <a:rPr lang="en-US" sz="1200" b="1" dirty="0">
                <a:solidFill>
                  <a:sysClr val="windowText" lastClr="000000"/>
                </a:solidFill>
                <a:latin typeface="Arial"/>
              </a:rPr>
              <a:t> the sampling risk examining 100 percent of the transactions  </a:t>
            </a:r>
          </a:p>
          <a:p>
            <a:pPr marL="109728" indent="0">
              <a:spcBef>
                <a:spcPts val="200"/>
              </a:spcBef>
              <a:buNone/>
            </a:pPr>
            <a:r>
              <a:rPr lang="en-US" sz="1200" b="1" dirty="0">
                <a:solidFill>
                  <a:sysClr val="windowText" lastClr="000000"/>
                </a:solidFill>
                <a:latin typeface="Arial"/>
              </a:rPr>
              <a:t>Why is important</a:t>
            </a:r>
          </a:p>
          <a:p>
            <a:pPr marL="109728" indent="0">
              <a:spcBef>
                <a:spcPts val="200"/>
              </a:spcBef>
              <a:buNone/>
            </a:pPr>
            <a:r>
              <a:rPr lang="en-US" dirty="0">
                <a:solidFill>
                  <a:sysClr val="windowText" lastClr="000000"/>
                </a:solidFill>
                <a:latin typeface="Arial"/>
              </a:rPr>
              <a:t>by providing audit evidence on a larger and more complete scale</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research partner</a:t>
            </a:r>
          </a:p>
        </p:txBody>
      </p:sp>
      <p:sp>
        <p:nvSpPr>
          <p:cNvPr id="4" name="Slide Number Placeholder 3"/>
          <p:cNvSpPr>
            <a:spLocks noGrp="1"/>
          </p:cNvSpPr>
          <p:nvPr>
            <p:ph type="sldNum" sz="quarter" idx="5"/>
          </p:nvPr>
        </p:nvSpPr>
        <p:spPr/>
        <p:txBody>
          <a:bodyPr/>
          <a:lstStyle/>
          <a:p>
            <a:fld id="{995F8FE8-DF64-D143-A630-EC39AB906BF3}" type="slidenum">
              <a:rPr lang="en-CN" smtClean="0"/>
              <a:t>20</a:t>
            </a:fld>
            <a:endParaRPr lang="en-CN"/>
          </a:p>
        </p:txBody>
      </p:sp>
    </p:spTree>
    <p:extLst>
      <p:ext uri="{BB962C8B-B14F-4D97-AF65-F5344CB8AC3E}">
        <p14:creationId xmlns:p14="http://schemas.microsoft.com/office/powerpoint/2010/main" val="7493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0">
              <a:spcBef>
                <a:spcPts val="200"/>
              </a:spcBef>
              <a:buNone/>
            </a:pPr>
            <a:r>
              <a:rPr lang="en-US" sz="1200" dirty="0">
                <a:solidFill>
                  <a:sysClr val="windowText" lastClr="000000"/>
                </a:solidFill>
                <a:latin typeface="Arial"/>
              </a:rPr>
              <a:t>As a continuation of professor </a:t>
            </a:r>
            <a:r>
              <a:rPr lang="en-US" sz="1200" dirty="0" err="1">
                <a:solidFill>
                  <a:sysClr val="windowText" lastClr="000000"/>
                </a:solidFill>
                <a:latin typeface="Arial"/>
              </a:rPr>
              <a:t>miklos’s</a:t>
            </a:r>
            <a:r>
              <a:rPr lang="en-US" sz="1200" dirty="0">
                <a:solidFill>
                  <a:sysClr val="windowText" lastClr="000000"/>
                </a:solidFill>
                <a:latin typeface="Arial"/>
              </a:rPr>
              <a:t> intro of FPT, this Experimental project applying contemporary visualization and machine leaning techniques </a:t>
            </a:r>
          </a:p>
          <a:p>
            <a:pPr marL="109728" indent="0">
              <a:spcBef>
                <a:spcPts val="200"/>
              </a:spcBef>
              <a:buNone/>
            </a:pPr>
            <a:r>
              <a:rPr lang="en-US" sz="1200" dirty="0">
                <a:solidFill>
                  <a:sysClr val="windowText" lastClr="000000"/>
                </a:solidFill>
                <a:latin typeface="Arial"/>
              </a:rPr>
              <a:t>early phase, preliminary result</a:t>
            </a: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err="1">
                <a:solidFill>
                  <a:sysClr val="windowText" lastClr="000000"/>
                </a:solidFill>
                <a:latin typeface="Arial"/>
              </a:rPr>
              <a:t>Gernal</a:t>
            </a:r>
            <a:r>
              <a:rPr lang="en-US" sz="1200" b="1" dirty="0">
                <a:solidFill>
                  <a:sysClr val="windowText" lastClr="000000"/>
                </a:solidFill>
                <a:latin typeface="Arial"/>
              </a:rPr>
              <a:t> purpose: Compare components, complements</a:t>
            </a:r>
          </a:p>
          <a:p>
            <a:pPr marL="109728" indent="0">
              <a:spcBef>
                <a:spcPts val="200"/>
              </a:spcBef>
              <a:buNone/>
            </a:pPr>
            <a:r>
              <a:rPr lang="en-US" sz="1200" b="1" dirty="0" err="1">
                <a:solidFill>
                  <a:sysClr val="windowText" lastClr="000000"/>
                </a:solidFill>
                <a:latin typeface="Arial"/>
              </a:rPr>
              <a:t>Supervies</a:t>
            </a:r>
            <a:r>
              <a:rPr lang="en-US" sz="1200" b="1" dirty="0">
                <a:solidFill>
                  <a:sysClr val="windowText" lastClr="000000"/>
                </a:solidFill>
                <a:latin typeface="Arial"/>
              </a:rPr>
              <a:t> vs </a:t>
            </a:r>
            <a:r>
              <a:rPr lang="en-US" sz="1200" b="1" dirty="0" err="1">
                <a:solidFill>
                  <a:sysClr val="windowText" lastClr="000000"/>
                </a:solidFill>
                <a:latin typeface="Arial"/>
              </a:rPr>
              <a:t>unsu</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What are we doing</a:t>
            </a:r>
          </a:p>
          <a:p>
            <a:pPr marL="109728" marR="0" lvl="0" indent="0" algn="l" defTabSz="914400" rtl="0" eaLnBrk="1" fontAlgn="auto" latinLnBrk="0" hangingPunct="1">
              <a:lnSpc>
                <a:spcPct val="100000"/>
              </a:lnSpc>
              <a:spcBef>
                <a:spcPts val="200"/>
              </a:spcBef>
              <a:spcAft>
                <a:spcPts val="0"/>
              </a:spcAft>
              <a:buClrTx/>
              <a:buSzTx/>
              <a:buFontTx/>
              <a:buNone/>
              <a:tabLst/>
              <a:defRPr/>
            </a:pPr>
            <a:r>
              <a:rPr lang="en-US" sz="1200" dirty="0">
                <a:solidFill>
                  <a:sysClr val="windowText" lastClr="000000"/>
                </a:solidFill>
                <a:latin typeface="Arial"/>
              </a:rPr>
              <a:t>Sample testing deficiency: eliminating sampling risk</a:t>
            </a:r>
            <a:endParaRPr lang="en-US" sz="1200" b="1" dirty="0">
              <a:solidFill>
                <a:sysClr val="windowText" lastClr="000000"/>
              </a:solidFill>
              <a:latin typeface="Arial"/>
            </a:endParaRPr>
          </a:p>
          <a:p>
            <a:pPr marL="109728" indent="0">
              <a:spcBef>
                <a:spcPts val="200"/>
              </a:spcBef>
              <a:buNone/>
            </a:pPr>
            <a:r>
              <a:rPr lang="en-US" sz="1200" b="0" dirty="0">
                <a:solidFill>
                  <a:sysClr val="windowText" lastClr="000000"/>
                </a:solidFill>
                <a:latin typeface="Arial"/>
              </a:rPr>
              <a:t>Complement</a:t>
            </a:r>
            <a:r>
              <a:rPr lang="en-US" sz="1200" b="1" dirty="0">
                <a:solidFill>
                  <a:sysClr val="windowText" lastClr="000000"/>
                </a:solidFill>
                <a:latin typeface="Arial"/>
              </a:rPr>
              <a:t> the sampling risk examining 100 percent of the transactions  </a:t>
            </a:r>
          </a:p>
          <a:p>
            <a:pPr marL="109728" indent="0">
              <a:spcBef>
                <a:spcPts val="200"/>
              </a:spcBef>
              <a:buNone/>
            </a:pPr>
            <a:r>
              <a:rPr lang="en-US" sz="1200" b="1" dirty="0">
                <a:solidFill>
                  <a:sysClr val="windowText" lastClr="000000"/>
                </a:solidFill>
                <a:latin typeface="Arial"/>
              </a:rPr>
              <a:t>Why is important</a:t>
            </a:r>
          </a:p>
          <a:p>
            <a:pPr marL="109728" indent="0">
              <a:spcBef>
                <a:spcPts val="200"/>
              </a:spcBef>
              <a:buNone/>
            </a:pPr>
            <a:r>
              <a:rPr lang="en-US" dirty="0">
                <a:solidFill>
                  <a:sysClr val="windowText" lastClr="000000"/>
                </a:solidFill>
                <a:latin typeface="Arial"/>
              </a:rPr>
              <a:t>by providing audit evidence on a larger and more complete scale</a:t>
            </a:r>
            <a:endParaRPr lang="en-US" sz="1200" b="1" dirty="0">
              <a:solidFill>
                <a:sysClr val="windowText" lastClr="000000"/>
              </a:solidFill>
              <a:latin typeface="Arial"/>
            </a:endParaRPr>
          </a:p>
          <a:p>
            <a:pPr marL="109728" indent="0">
              <a:spcBef>
                <a:spcPts val="200"/>
              </a:spcBef>
              <a:buNone/>
            </a:pPr>
            <a:endParaRPr lang="en-US" sz="1200" b="1" dirty="0">
              <a:solidFill>
                <a:sysClr val="windowText" lastClr="000000"/>
              </a:solidFill>
              <a:latin typeface="Arial"/>
            </a:endParaRPr>
          </a:p>
          <a:p>
            <a:pPr marL="109728" indent="0">
              <a:spcBef>
                <a:spcPts val="200"/>
              </a:spcBef>
              <a:buNone/>
            </a:pPr>
            <a:r>
              <a:rPr lang="en-US" sz="1200" b="1" dirty="0">
                <a:solidFill>
                  <a:sysClr val="windowText" lastClr="000000"/>
                </a:solidFill>
                <a:latin typeface="Arial"/>
              </a:rPr>
              <a:t>research partner</a:t>
            </a:r>
          </a:p>
        </p:txBody>
      </p:sp>
      <p:sp>
        <p:nvSpPr>
          <p:cNvPr id="4" name="Slide Number Placeholder 3"/>
          <p:cNvSpPr>
            <a:spLocks noGrp="1"/>
          </p:cNvSpPr>
          <p:nvPr>
            <p:ph type="sldNum" sz="quarter" idx="5"/>
          </p:nvPr>
        </p:nvSpPr>
        <p:spPr/>
        <p:txBody>
          <a:bodyPr/>
          <a:lstStyle/>
          <a:p>
            <a:fld id="{995F8FE8-DF64-D143-A630-EC39AB906BF3}" type="slidenum">
              <a:rPr lang="en-CN" smtClean="0"/>
              <a:t>21</a:t>
            </a:fld>
            <a:endParaRPr lang="en-CN"/>
          </a:p>
        </p:txBody>
      </p:sp>
    </p:spTree>
    <p:extLst>
      <p:ext uri="{BB962C8B-B14F-4D97-AF65-F5344CB8AC3E}">
        <p14:creationId xmlns:p14="http://schemas.microsoft.com/office/powerpoint/2010/main" val="143518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CN" dirty="0"/>
              <a:t>nother way is … without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Apply advanced machine learning algorithm </a:t>
            </a:r>
            <a:endParaRPr lang="en-US" b="1" dirty="0">
              <a:solidFill>
                <a:sysClr val="windowText" lastClr="000000"/>
              </a:solidFill>
              <a:latin typeface="Arial"/>
            </a:endParaRPr>
          </a:p>
          <a:p>
            <a:endParaRPr lang="en-CN" dirty="0"/>
          </a:p>
          <a:p>
            <a:r>
              <a:rPr lang="en-US" dirty="0"/>
              <a:t>L</a:t>
            </a:r>
            <a:r>
              <a:rPr lang="en-CN" dirty="0"/>
              <a:t>abel x, y</a:t>
            </a:r>
          </a:p>
          <a:p>
            <a:r>
              <a:rPr lang="en-CN" dirty="0"/>
              <a:t>explaination</a:t>
            </a:r>
          </a:p>
          <a:p>
            <a:endParaRPr lang="en-CN" dirty="0"/>
          </a:p>
          <a:p>
            <a:pPr lvl="1">
              <a:spcBef>
                <a:spcPts val="200"/>
              </a:spcBef>
            </a:pPr>
            <a:r>
              <a:rPr lang="en-US" sz="2200" dirty="0"/>
              <a:t>Advantage &amp; Disadvantage</a:t>
            </a:r>
          </a:p>
          <a:p>
            <a:pPr lvl="2">
              <a:spcBef>
                <a:spcPts val="200"/>
              </a:spcBef>
            </a:pPr>
            <a:r>
              <a:rPr lang="en-US" dirty="0"/>
              <a:t>Underlying pattern</a:t>
            </a:r>
          </a:p>
          <a:p>
            <a:pPr lvl="2">
              <a:spcBef>
                <a:spcPts val="200"/>
              </a:spcBef>
            </a:pPr>
            <a:r>
              <a:rPr lang="en-US" dirty="0"/>
              <a:t>Require to ensure comparability and low contamination rate</a:t>
            </a:r>
          </a:p>
          <a:p>
            <a:pPr lvl="2">
              <a:spcBef>
                <a:spcPts val="200"/>
              </a:spcBef>
            </a:pPr>
            <a:r>
              <a:rPr lang="en-US" dirty="0"/>
              <a:t>interpretability</a:t>
            </a:r>
          </a:p>
          <a:p>
            <a:pPr lvl="2">
              <a:spcBef>
                <a:spcPts val="200"/>
              </a:spcBef>
            </a:pPr>
            <a:r>
              <a:rPr lang="en-US" dirty="0"/>
              <a:t>Audit judgement is limited to parameter choosing </a:t>
            </a:r>
          </a:p>
          <a:p>
            <a:endParaRPr lang="en-CN" dirty="0"/>
          </a:p>
        </p:txBody>
      </p:sp>
      <p:sp>
        <p:nvSpPr>
          <p:cNvPr id="4" name="Slide Number Placeholder 3"/>
          <p:cNvSpPr>
            <a:spLocks noGrp="1"/>
          </p:cNvSpPr>
          <p:nvPr>
            <p:ph type="sldNum" sz="quarter" idx="5"/>
          </p:nvPr>
        </p:nvSpPr>
        <p:spPr/>
        <p:txBody>
          <a:bodyPr/>
          <a:lstStyle/>
          <a:p>
            <a:fld id="{995F8FE8-DF64-D143-A630-EC39AB906BF3}" type="slidenum">
              <a:rPr lang="en-CN" smtClean="0"/>
              <a:t>22</a:t>
            </a:fld>
            <a:endParaRPr lang="en-CN"/>
          </a:p>
        </p:txBody>
      </p:sp>
    </p:spTree>
    <p:extLst>
      <p:ext uri="{BB962C8B-B14F-4D97-AF65-F5344CB8AC3E}">
        <p14:creationId xmlns:p14="http://schemas.microsoft.com/office/powerpoint/2010/main" val="190614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CN" dirty="0"/>
              <a:t>nother way is … without filtering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Apply advanced machine learning algorithm </a:t>
            </a:r>
            <a:endParaRPr lang="en-US" b="1" dirty="0">
              <a:solidFill>
                <a:sysClr val="windowText" lastClr="000000"/>
              </a:solidFill>
              <a:latin typeface="Arial"/>
            </a:endParaRPr>
          </a:p>
          <a:p>
            <a:endParaRPr lang="en-CN" dirty="0"/>
          </a:p>
          <a:p>
            <a:r>
              <a:rPr lang="en-US" dirty="0"/>
              <a:t>L</a:t>
            </a:r>
            <a:r>
              <a:rPr lang="en-CN" dirty="0"/>
              <a:t>abel x, y</a:t>
            </a:r>
          </a:p>
          <a:p>
            <a:r>
              <a:rPr lang="en-CN" dirty="0"/>
              <a:t>explaination</a:t>
            </a:r>
          </a:p>
          <a:p>
            <a:endParaRPr lang="en-CN" dirty="0"/>
          </a:p>
          <a:p>
            <a:pPr lvl="1">
              <a:spcBef>
                <a:spcPts val="200"/>
              </a:spcBef>
            </a:pPr>
            <a:r>
              <a:rPr lang="en-US" sz="2200" dirty="0"/>
              <a:t>Advantage &amp; Disadvantage</a:t>
            </a:r>
          </a:p>
          <a:p>
            <a:pPr lvl="2">
              <a:spcBef>
                <a:spcPts val="200"/>
              </a:spcBef>
            </a:pPr>
            <a:r>
              <a:rPr lang="en-US" dirty="0"/>
              <a:t>Underlying pattern</a:t>
            </a:r>
          </a:p>
          <a:p>
            <a:pPr lvl="2">
              <a:spcBef>
                <a:spcPts val="200"/>
              </a:spcBef>
            </a:pPr>
            <a:r>
              <a:rPr lang="en-US" dirty="0"/>
              <a:t>Require to ensure comparability and low contamination rate</a:t>
            </a:r>
          </a:p>
          <a:p>
            <a:pPr lvl="2">
              <a:spcBef>
                <a:spcPts val="200"/>
              </a:spcBef>
            </a:pPr>
            <a:r>
              <a:rPr lang="en-US" dirty="0"/>
              <a:t>interpretability</a:t>
            </a:r>
          </a:p>
          <a:p>
            <a:pPr lvl="2">
              <a:spcBef>
                <a:spcPts val="200"/>
              </a:spcBef>
            </a:pPr>
            <a:r>
              <a:rPr lang="en-US" dirty="0"/>
              <a:t>Audit judgement is limited to parameter choosing </a:t>
            </a:r>
          </a:p>
          <a:p>
            <a:endParaRPr lang="en-CN" dirty="0"/>
          </a:p>
        </p:txBody>
      </p:sp>
      <p:sp>
        <p:nvSpPr>
          <p:cNvPr id="4" name="Slide Number Placeholder 3"/>
          <p:cNvSpPr>
            <a:spLocks noGrp="1"/>
          </p:cNvSpPr>
          <p:nvPr>
            <p:ph type="sldNum" sz="quarter" idx="5"/>
          </p:nvPr>
        </p:nvSpPr>
        <p:spPr/>
        <p:txBody>
          <a:bodyPr/>
          <a:lstStyle/>
          <a:p>
            <a:fld id="{995F8FE8-DF64-D143-A630-EC39AB906BF3}" type="slidenum">
              <a:rPr lang="en-CN" smtClean="0"/>
              <a:t>23</a:t>
            </a:fld>
            <a:endParaRPr lang="en-CN"/>
          </a:p>
        </p:txBody>
      </p:sp>
    </p:spTree>
    <p:extLst>
      <p:ext uri="{BB962C8B-B14F-4D97-AF65-F5344CB8AC3E}">
        <p14:creationId xmlns:p14="http://schemas.microsoft.com/office/powerpoint/2010/main" val="3976774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5288" y="381000"/>
            <a:ext cx="28321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endParaRPr lang="en-US" dirty="0"/>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27169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0085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74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35304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257434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77227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211977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585960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68577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3204314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599139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2413"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5744759D-0EFF-4FB2-9CCE-04E00944F0FE}" type="slidenum">
              <a:rPr lang="en-US" smtClean="0"/>
              <a:pPr/>
              <a:t>‹#›</a:t>
            </a:fld>
            <a:endParaRPr lang="en-US" dirty="0"/>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chemeClr val="bg1"/>
              </a:solidFill>
            </a:endParaRPr>
          </a:p>
        </p:txBody>
      </p:sp>
      <p:pic>
        <p:nvPicPr>
          <p:cNvPr id="1033" name="Picture 2"/>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76238" y="144463"/>
            <a:ext cx="1441450"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hf hdr="0" ftr="0" dt="0"/>
  <p:txStyles>
    <p:title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rgbClr val="5F5F5F"/>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rgbClr val="5F5F5F"/>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rgbClr val="5F5F5F"/>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rgbClr val="5F5F5F"/>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elp.tableau.com/current/guides/everybody-install/en-us/everybody_admin_data.ht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cid:image002.jpg@01D5DC18.AEB040D0"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slide" Target="slide27.xml"/><Relationship Id="rId4" Type="http://schemas.openxmlformats.org/officeDocument/2006/relationships/slide" Target="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tmp"/><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dropbox.com/sh/txvjxw6rknauwnh/AAD0ds1R9GdSkQ1GhKMeTU9Ra?dl=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youtu.be/qR6G013nbGo" TargetMode="External"/><Relationship Id="rId13" Type="http://schemas.openxmlformats.org/officeDocument/2006/relationships/hyperlink" Target="https://youtube.com/playlist?list=PLauepKFT6DK-Mmidj9qaZj4Llaa2xIbI7" TargetMode="External"/><Relationship Id="rId3" Type="http://schemas.openxmlformats.org/officeDocument/2006/relationships/hyperlink" Target="https://www.youtube.com/playlist?list=PLtN8FDWFi6eKcuZ2z6ayJMe8rpLyUy5G3" TargetMode="External"/><Relationship Id="rId7" Type="http://schemas.openxmlformats.org/officeDocument/2006/relationships/hyperlink" Target="https://youtu.be/NpoUiE_n0vE" TargetMode="External"/><Relationship Id="rId12" Type="http://schemas.openxmlformats.org/officeDocument/2006/relationships/hyperlink" Target="https://youtube.com/playlist?list=PLauepKFT6DK_IB4QFppiQuglqbGaJxT3A" TargetMode="External"/><Relationship Id="rId17" Type="http://schemas.openxmlformats.org/officeDocument/2006/relationships/hyperlink" Target="https://youtube.com/playlist?list=PLauepKFT6DK8Fu0Dx-raBsv-lYcPH2Hpr" TargetMode="External"/><Relationship Id="rId2" Type="http://schemas.openxmlformats.org/officeDocument/2006/relationships/hyperlink" Target="https://www.youtube.com/playlist?list=PLtN8FDWFi6eIWg6IJ_2O9Xs2vIbmhVfKh" TargetMode="External"/><Relationship Id="rId16" Type="http://schemas.openxmlformats.org/officeDocument/2006/relationships/hyperlink" Target="https://youtube.com/playlist?list=PLauepKFT6DK97LLNMPRiP8CNx2fe0APBk" TargetMode="External"/><Relationship Id="rId1" Type="http://schemas.openxmlformats.org/officeDocument/2006/relationships/slideLayout" Target="../slideLayouts/slideLayout6.xml"/><Relationship Id="rId6" Type="http://schemas.openxmlformats.org/officeDocument/2006/relationships/hyperlink" Target="https://www.youtube.com/watch?v=4SarGEXwM04&amp;feature=youtu.be" TargetMode="External"/><Relationship Id="rId11" Type="http://schemas.openxmlformats.org/officeDocument/2006/relationships/hyperlink" Target="https://rutgers.mediaspace.kaltura.com/embed/secure/iframe/entryId/1_68bmdhki/uiConfId/12441821" TargetMode="External"/><Relationship Id="rId5" Type="http://schemas.openxmlformats.org/officeDocument/2006/relationships/hyperlink" Target="https://drive.google.com/drive/folders/1ZpwZTG-CgI6kVzUxd8fPHX7ncL6kaYDy" TargetMode="External"/><Relationship Id="rId15" Type="http://schemas.openxmlformats.org/officeDocument/2006/relationships/hyperlink" Target="https://rutgersconnect-my.sharepoint.com/:v:/g/personal/fx25_business_rutgers_edu/ERE6wa2ZYz1KjdZUoe-M-wkBFKyF-0zGRpYKIV05Y1ELPg?e=CZq9Iv" TargetMode="External"/><Relationship Id="rId10" Type="http://schemas.openxmlformats.org/officeDocument/2006/relationships/hyperlink" Target="https://rutgers.mediaspace.kaltura.com/embed/secure/iframe/entryId/0_13yg520u/uiConfId/12441821" TargetMode="External"/><Relationship Id="rId4" Type="http://schemas.openxmlformats.org/officeDocument/2006/relationships/hyperlink" Target="https://drive.google.com/drive/folders/1Y_VdfTc6smIZAusz2CwYcVA0By5Sl_ue" TargetMode="External"/><Relationship Id="rId9" Type="http://schemas.openxmlformats.org/officeDocument/2006/relationships/hyperlink" Target="https://youtu.be/xTxzR3gxkuo" TargetMode="External"/><Relationship Id="rId14" Type="http://schemas.openxmlformats.org/officeDocument/2006/relationships/hyperlink" Target="https://youtube.com/playlist?list=PLauepKFT6DK8w7B0mRNlxeV3O1TzDMJNc"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mailto:miklosv@rutgers.ed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6DAA-32D2-4780-92CD-1496B03B1795}"/>
              </a:ext>
            </a:extLst>
          </p:cNvPr>
          <p:cNvSpPr>
            <a:spLocks noGrp="1"/>
          </p:cNvSpPr>
          <p:nvPr>
            <p:ph type="ctrTitle"/>
          </p:nvPr>
        </p:nvSpPr>
        <p:spPr/>
        <p:txBody>
          <a:bodyPr/>
          <a:lstStyle/>
          <a:p>
            <a:r>
              <a:rPr lang="en-US" dirty="0"/>
              <a:t>Continuous Assurance</a:t>
            </a:r>
            <a:br>
              <a:rPr lang="en-US" dirty="0"/>
            </a:br>
            <a:r>
              <a:rPr lang="en-US" dirty="0"/>
              <a:t>(management)</a:t>
            </a:r>
            <a:br>
              <a:rPr lang="en-US" dirty="0"/>
            </a:br>
            <a:br>
              <a:rPr lang="en-US" dirty="0"/>
            </a:br>
            <a:r>
              <a:rPr lang="en-US" dirty="0"/>
              <a:t>April 26, 2023</a:t>
            </a:r>
          </a:p>
        </p:txBody>
      </p:sp>
      <p:sp>
        <p:nvSpPr>
          <p:cNvPr id="3" name="Subtitle 2">
            <a:extLst>
              <a:ext uri="{FF2B5EF4-FFF2-40B4-BE49-F238E27FC236}">
                <a16:creationId xmlns:a16="http://schemas.microsoft.com/office/drawing/2014/main" id="{7ECF1AC6-8DEF-455C-97A4-207FD3F8F76B}"/>
              </a:ext>
            </a:extLst>
          </p:cNvPr>
          <p:cNvSpPr>
            <a:spLocks noGrp="1"/>
          </p:cNvSpPr>
          <p:nvPr>
            <p:ph type="subTitle" idx="1"/>
          </p:nvPr>
        </p:nvSpPr>
        <p:spPr/>
        <p:txBody>
          <a:bodyPr/>
          <a:lstStyle/>
          <a:p>
            <a:r>
              <a:rPr lang="en-US" dirty="0"/>
              <a:t>Miklos A. Vasarhelyi</a:t>
            </a:r>
          </a:p>
          <a:p>
            <a:endParaRPr lang="en-US" dirty="0"/>
          </a:p>
          <a:p>
            <a:r>
              <a:rPr lang="en-US" dirty="0"/>
              <a:t>KPMG Distinguished Professor of AIS</a:t>
            </a:r>
          </a:p>
        </p:txBody>
      </p:sp>
    </p:spTree>
    <p:extLst>
      <p:ext uri="{BB962C8B-B14F-4D97-AF65-F5344CB8AC3E}">
        <p14:creationId xmlns:p14="http://schemas.microsoft.com/office/powerpoint/2010/main" val="114603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662"/>
            <a:ext cx="8229600" cy="808038"/>
          </a:xfrm>
        </p:spPr>
        <p:txBody>
          <a:bodyPr/>
          <a:lstStyle/>
          <a:p>
            <a:r>
              <a:rPr lang="en-US" dirty="0"/>
              <a:t>Imagineering Audit 4.0 - Overall</a:t>
            </a:r>
            <a:br>
              <a:rPr lang="en-US" dirty="0"/>
            </a:br>
            <a:endParaRPr lang="en-US" dirty="0"/>
          </a:p>
        </p:txBody>
      </p:sp>
      <p:sp>
        <p:nvSpPr>
          <p:cNvPr id="5" name="Slide Number Placeholder 4"/>
          <p:cNvSpPr>
            <a:spLocks noGrp="1"/>
          </p:cNvSpPr>
          <p:nvPr>
            <p:ph type="sldNum" sz="quarter" idx="10"/>
          </p:nvPr>
        </p:nvSpPr>
        <p:spPr/>
        <p:txBody>
          <a:bodyPr/>
          <a:lstStyle/>
          <a:p>
            <a:fld id="{5744759D-0EFF-4FB2-9CCE-04E00944F0FE}" type="slidenum">
              <a:rPr lang="en-US" smtClean="0"/>
              <a:pPr/>
              <a:t>10</a:t>
            </a:fld>
            <a:endParaRPr lang="en-US" dirty="0"/>
          </a:p>
        </p:txBody>
      </p:sp>
      <p:sp>
        <p:nvSpPr>
          <p:cNvPr id="3" name="Content Placeholder 2"/>
          <p:cNvSpPr>
            <a:spLocks noGrp="1"/>
          </p:cNvSpPr>
          <p:nvPr>
            <p:ph idx="1"/>
          </p:nvPr>
        </p:nvSpPr>
        <p:spPr/>
        <p:txBody>
          <a:bodyPr/>
          <a:lstStyle/>
          <a:p>
            <a:endParaRPr lang="en-US"/>
          </a:p>
        </p:txBody>
      </p:sp>
      <p:pic>
        <p:nvPicPr>
          <p:cNvPr id="6" name="Picture 5"/>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34022" y="1239693"/>
            <a:ext cx="6641167" cy="4878679"/>
          </a:xfrm>
          <a:prstGeom prst="rect">
            <a:avLst/>
          </a:prstGeom>
          <a:noFill/>
          <a:ln>
            <a:noFill/>
          </a:ln>
        </p:spPr>
      </p:pic>
    </p:spTree>
    <p:extLst>
      <p:ext uri="{BB962C8B-B14F-4D97-AF65-F5344CB8AC3E}">
        <p14:creationId xmlns:p14="http://schemas.microsoft.com/office/powerpoint/2010/main" val="185613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11</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4200" dirty="0">
                <a:latin typeface="Times New Roman" panose="02020603050405020304" pitchFamily="18" charset="0"/>
                <a:cs typeface="Times New Roman" panose="02020603050405020304" pitchFamily="18" charset="0"/>
              </a:rPr>
              <a:t>Continuous Data Assurance</a:t>
            </a:r>
            <a:br>
              <a:rPr lang="en-US" sz="38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--Continuous Process Auditing at AT&amp;T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(1986-1991)</a:t>
            </a:r>
          </a:p>
        </p:txBody>
      </p:sp>
    </p:spTree>
    <p:extLst>
      <p:ext uri="{BB962C8B-B14F-4D97-AF65-F5344CB8AC3E}">
        <p14:creationId xmlns:p14="http://schemas.microsoft.com/office/powerpoint/2010/main" val="174193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a:t>
            </a:r>
          </a:p>
        </p:txBody>
      </p:sp>
      <p:sp>
        <p:nvSpPr>
          <p:cNvPr id="3" name="Content Placeholder 2"/>
          <p:cNvSpPr>
            <a:spLocks noGrp="1"/>
          </p:cNvSpPr>
          <p:nvPr>
            <p:ph idx="1"/>
          </p:nvPr>
        </p:nvSpPr>
        <p:spPr/>
        <p:txBody>
          <a:bodyPr>
            <a:normAutofit/>
          </a:bodyPr>
          <a:lstStyle/>
          <a:p>
            <a:r>
              <a:rPr lang="en-US" sz="2800" dirty="0"/>
              <a:t>Metrics</a:t>
            </a:r>
          </a:p>
          <a:p>
            <a:r>
              <a:rPr lang="en-US" sz="2800" dirty="0"/>
              <a:t>Analytics</a:t>
            </a:r>
          </a:p>
          <a:p>
            <a:r>
              <a:rPr lang="en-US" sz="2800" dirty="0"/>
              <a:t>Standards</a:t>
            </a:r>
          </a:p>
          <a:p>
            <a:pPr lvl="1"/>
            <a:r>
              <a:rPr lang="en-US" sz="2400" dirty="0"/>
              <a:t>Process</a:t>
            </a:r>
          </a:p>
          <a:p>
            <a:pPr lvl="1"/>
            <a:r>
              <a:rPr lang="en-US" sz="2400" dirty="0"/>
              <a:t>Variance</a:t>
            </a:r>
          </a:p>
          <a:p>
            <a:r>
              <a:rPr lang="en-US" sz="2800" dirty="0"/>
              <a:t>Data base access or loose data access</a:t>
            </a:r>
          </a:p>
          <a:p>
            <a:endParaRPr lang="en-US" sz="2800" dirty="0"/>
          </a:p>
          <a:p>
            <a:r>
              <a:rPr lang="en-US" sz="2800" dirty="0"/>
              <a:t>Exogenous variables (IoT, </a:t>
            </a:r>
            <a:r>
              <a:rPr lang="en-US" sz="2800" dirty="0" err="1"/>
              <a:t>etc</a:t>
            </a:r>
            <a:r>
              <a:rPr lang="en-US" sz="2800" dirty="0"/>
              <a:t>)</a:t>
            </a:r>
          </a:p>
          <a:p>
            <a:r>
              <a:rPr lang="en-US" sz="2800" dirty="0"/>
              <a:t>AI</a:t>
            </a:r>
          </a:p>
        </p:txBody>
      </p:sp>
      <p:sp>
        <p:nvSpPr>
          <p:cNvPr id="4" name="Slide Number Placeholder 3"/>
          <p:cNvSpPr>
            <a:spLocks noGrp="1"/>
          </p:cNvSpPr>
          <p:nvPr>
            <p:ph type="sldNum" sz="quarter" idx="12"/>
          </p:nvPr>
        </p:nvSpPr>
        <p:spPr>
          <a:xfrm>
            <a:off x="572658" y="5951810"/>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E84AE8-DD0A-43F9-8A8B-FD11F2B93543}" type="slidenum">
              <a:rPr lang="en-US" smtClean="0"/>
              <a:pPr/>
              <a:t>12</a:t>
            </a:fld>
            <a:endParaRPr lang="en-US"/>
          </a:p>
        </p:txBody>
      </p:sp>
      <p:sp>
        <p:nvSpPr>
          <p:cNvPr id="5" name="Rectangle 4">
            <a:extLst>
              <a:ext uri="{FF2B5EF4-FFF2-40B4-BE49-F238E27FC236}">
                <a16:creationId xmlns:a16="http://schemas.microsoft.com/office/drawing/2014/main" id="{3C46DBF1-31DD-4E33-8F73-EF07C24DAE8C}"/>
              </a:ext>
            </a:extLst>
          </p:cNvPr>
          <p:cNvSpPr/>
          <p:nvPr/>
        </p:nvSpPr>
        <p:spPr>
          <a:xfrm>
            <a:off x="3842426" y="2976664"/>
            <a:ext cx="3589506" cy="452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ERP System</a:t>
            </a:r>
          </a:p>
        </p:txBody>
      </p:sp>
      <p:grpSp>
        <p:nvGrpSpPr>
          <p:cNvPr id="27" name="Group 26">
            <a:extLst>
              <a:ext uri="{FF2B5EF4-FFF2-40B4-BE49-F238E27FC236}">
                <a16:creationId xmlns:a16="http://schemas.microsoft.com/office/drawing/2014/main" id="{B3829FFE-2BD5-4031-A5B9-90DD6C90CCD0}"/>
              </a:ext>
            </a:extLst>
          </p:cNvPr>
          <p:cNvGrpSpPr/>
          <p:nvPr/>
        </p:nvGrpSpPr>
        <p:grpSpPr>
          <a:xfrm>
            <a:off x="5637179" y="800100"/>
            <a:ext cx="2738336" cy="617538"/>
            <a:chOff x="5637179" y="800100"/>
            <a:chExt cx="2738336" cy="617538"/>
          </a:xfrm>
        </p:grpSpPr>
        <p:sp>
          <p:nvSpPr>
            <p:cNvPr id="13" name="Arrow: Right 12">
              <a:extLst>
                <a:ext uri="{FF2B5EF4-FFF2-40B4-BE49-F238E27FC236}">
                  <a16:creationId xmlns:a16="http://schemas.microsoft.com/office/drawing/2014/main" id="{A27D5C5F-937E-4AF6-BDE5-51602D56B94F}"/>
                </a:ext>
              </a:extLst>
            </p:cNvPr>
            <p:cNvSpPr/>
            <p:nvPr/>
          </p:nvSpPr>
          <p:spPr>
            <a:xfrm rot="19744620">
              <a:off x="5637179" y="800100"/>
              <a:ext cx="1366736" cy="61753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CC9DC-F3D5-415D-919E-761C6108541C}"/>
                </a:ext>
              </a:extLst>
            </p:cNvPr>
            <p:cNvSpPr txBox="1"/>
            <p:nvPr/>
          </p:nvSpPr>
          <p:spPr>
            <a:xfrm>
              <a:off x="7149830" y="800100"/>
              <a:ext cx="1225685" cy="369332"/>
            </a:xfrm>
            <a:prstGeom prst="rect">
              <a:avLst/>
            </a:prstGeom>
            <a:noFill/>
          </p:spPr>
          <p:txBody>
            <a:bodyPr wrap="square" rtlCol="0">
              <a:spAutoFit/>
            </a:bodyPr>
            <a:lstStyle/>
            <a:p>
              <a:r>
                <a:rPr lang="en-US" dirty="0"/>
                <a:t>ALERT</a:t>
              </a:r>
            </a:p>
          </p:txBody>
        </p:sp>
      </p:grpSp>
      <p:grpSp>
        <p:nvGrpSpPr>
          <p:cNvPr id="18" name="Group 17">
            <a:extLst>
              <a:ext uri="{FF2B5EF4-FFF2-40B4-BE49-F238E27FC236}">
                <a16:creationId xmlns:a16="http://schemas.microsoft.com/office/drawing/2014/main" id="{A1E938A2-F685-4196-BDFD-A2B3604240BB}"/>
              </a:ext>
            </a:extLst>
          </p:cNvPr>
          <p:cNvGrpSpPr/>
          <p:nvPr/>
        </p:nvGrpSpPr>
        <p:grpSpPr>
          <a:xfrm>
            <a:off x="5637179" y="2023353"/>
            <a:ext cx="1006406" cy="1006255"/>
            <a:chOff x="5637179" y="2023353"/>
            <a:chExt cx="1006406" cy="1006255"/>
          </a:xfrm>
        </p:grpSpPr>
        <p:sp>
          <p:nvSpPr>
            <p:cNvPr id="8" name="Rectangle 7">
              <a:extLst>
                <a:ext uri="{FF2B5EF4-FFF2-40B4-BE49-F238E27FC236}">
                  <a16:creationId xmlns:a16="http://schemas.microsoft.com/office/drawing/2014/main" id="{54776227-D6C0-4885-937D-B068C6DE1AAF}"/>
                </a:ext>
              </a:extLst>
            </p:cNvPr>
            <p:cNvSpPr/>
            <p:nvPr/>
          </p:nvSpPr>
          <p:spPr>
            <a:xfrm>
              <a:off x="5637179" y="2023353"/>
              <a:ext cx="228600" cy="6942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F76A749-C912-4DBD-B2F3-BDD7701C05FE}"/>
                </a:ext>
              </a:extLst>
            </p:cNvPr>
            <p:cNvSpPr txBox="1"/>
            <p:nvPr/>
          </p:nvSpPr>
          <p:spPr>
            <a:xfrm>
              <a:off x="5865779" y="2383277"/>
              <a:ext cx="777806" cy="646331"/>
            </a:xfrm>
            <a:prstGeom prst="rect">
              <a:avLst/>
            </a:prstGeom>
            <a:noFill/>
          </p:spPr>
          <p:txBody>
            <a:bodyPr wrap="square" rtlCol="0">
              <a:spAutoFit/>
            </a:bodyPr>
            <a:lstStyle/>
            <a:p>
              <a:r>
                <a:rPr lang="en-US" dirty="0"/>
                <a:t>Standard</a:t>
              </a:r>
            </a:p>
          </p:txBody>
        </p:sp>
      </p:grpSp>
      <p:grpSp>
        <p:nvGrpSpPr>
          <p:cNvPr id="28" name="Group 27">
            <a:extLst>
              <a:ext uri="{FF2B5EF4-FFF2-40B4-BE49-F238E27FC236}">
                <a16:creationId xmlns:a16="http://schemas.microsoft.com/office/drawing/2014/main" id="{31800B1F-E578-4E72-AC6B-767ED7BBD8FD}"/>
              </a:ext>
            </a:extLst>
          </p:cNvPr>
          <p:cNvGrpSpPr/>
          <p:nvPr/>
        </p:nvGrpSpPr>
        <p:grpSpPr>
          <a:xfrm>
            <a:off x="5359940" y="1544920"/>
            <a:ext cx="2850205" cy="923330"/>
            <a:chOff x="5359940" y="1544920"/>
            <a:chExt cx="2850205" cy="923330"/>
          </a:xfrm>
        </p:grpSpPr>
        <p:cxnSp>
          <p:nvCxnSpPr>
            <p:cNvPr id="10" name="Straight Connector 9">
              <a:extLst>
                <a:ext uri="{FF2B5EF4-FFF2-40B4-BE49-F238E27FC236}">
                  <a16:creationId xmlns:a16="http://schemas.microsoft.com/office/drawing/2014/main" id="{9050ECB6-E884-4B64-BA12-8542C3475200}"/>
                </a:ext>
              </a:extLst>
            </p:cNvPr>
            <p:cNvCxnSpPr/>
            <p:nvPr/>
          </p:nvCxnSpPr>
          <p:spPr>
            <a:xfrm>
              <a:off x="5359940" y="2023353"/>
              <a:ext cx="10311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E23C27-8208-4A2B-8178-3450A6550A26}"/>
                </a:ext>
              </a:extLst>
            </p:cNvPr>
            <p:cNvCxnSpPr/>
            <p:nvPr/>
          </p:nvCxnSpPr>
          <p:spPr>
            <a:xfrm>
              <a:off x="5359940" y="1666301"/>
              <a:ext cx="103113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43C4D3A-F903-4283-B11A-811BC0715EB5}"/>
                </a:ext>
              </a:extLst>
            </p:cNvPr>
            <p:cNvGrpSpPr/>
            <p:nvPr/>
          </p:nvGrpSpPr>
          <p:grpSpPr>
            <a:xfrm>
              <a:off x="6643585" y="1544920"/>
              <a:ext cx="1566560" cy="923330"/>
              <a:chOff x="6643585" y="1544920"/>
              <a:chExt cx="1566560" cy="923330"/>
            </a:xfrm>
          </p:grpSpPr>
          <p:sp>
            <p:nvSpPr>
              <p:cNvPr id="12" name="Rectangle 11">
                <a:extLst>
                  <a:ext uri="{FF2B5EF4-FFF2-40B4-BE49-F238E27FC236}">
                    <a16:creationId xmlns:a16="http://schemas.microsoft.com/office/drawing/2014/main" id="{3A07E885-940A-4BB0-94AD-5889DAA92026}"/>
                  </a:ext>
                </a:extLst>
              </p:cNvPr>
              <p:cNvSpPr/>
              <p:nvPr/>
            </p:nvSpPr>
            <p:spPr>
              <a:xfrm>
                <a:off x="6643585" y="1690674"/>
                <a:ext cx="228600" cy="332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9" name="TextBox 18">
                <a:extLst>
                  <a:ext uri="{FF2B5EF4-FFF2-40B4-BE49-F238E27FC236}">
                    <a16:creationId xmlns:a16="http://schemas.microsoft.com/office/drawing/2014/main" id="{A5EE0C14-DD1D-48B4-BF99-0C933DB0252C}"/>
                  </a:ext>
                </a:extLst>
              </p:cNvPr>
              <p:cNvSpPr txBox="1"/>
              <p:nvPr/>
            </p:nvSpPr>
            <p:spPr>
              <a:xfrm>
                <a:off x="7065453" y="1544920"/>
                <a:ext cx="1144692" cy="923330"/>
              </a:xfrm>
              <a:prstGeom prst="rect">
                <a:avLst/>
              </a:prstGeom>
              <a:noFill/>
            </p:spPr>
            <p:txBody>
              <a:bodyPr wrap="square" rtlCol="0">
                <a:spAutoFit/>
              </a:bodyPr>
              <a:lstStyle/>
              <a:p>
                <a:r>
                  <a:rPr lang="en-US" dirty="0"/>
                  <a:t>Standard of Variance</a:t>
                </a:r>
              </a:p>
            </p:txBody>
          </p:sp>
        </p:grpSp>
      </p:grpSp>
      <p:sp>
        <p:nvSpPr>
          <p:cNvPr id="29" name="Arrow: Right 28">
            <a:extLst>
              <a:ext uri="{FF2B5EF4-FFF2-40B4-BE49-F238E27FC236}">
                <a16:creationId xmlns:a16="http://schemas.microsoft.com/office/drawing/2014/main" id="{2DF3834D-FE59-4FD6-BC2B-BCED0E15A809}"/>
              </a:ext>
            </a:extLst>
          </p:cNvPr>
          <p:cNvSpPr/>
          <p:nvPr/>
        </p:nvSpPr>
        <p:spPr>
          <a:xfrm>
            <a:off x="2519464" y="800100"/>
            <a:ext cx="2971800" cy="759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Exogenous Variables</a:t>
            </a:r>
          </a:p>
        </p:txBody>
      </p:sp>
      <p:sp>
        <p:nvSpPr>
          <p:cNvPr id="30" name="Arrow: Right 29">
            <a:extLst>
              <a:ext uri="{FF2B5EF4-FFF2-40B4-BE49-F238E27FC236}">
                <a16:creationId xmlns:a16="http://schemas.microsoft.com/office/drawing/2014/main" id="{FE2F2B58-DC8D-41D6-8853-41B85B94AA18}"/>
              </a:ext>
            </a:extLst>
          </p:cNvPr>
          <p:cNvSpPr/>
          <p:nvPr/>
        </p:nvSpPr>
        <p:spPr>
          <a:xfrm>
            <a:off x="4372486" y="1137803"/>
            <a:ext cx="3181042" cy="7205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Predictions</a:t>
            </a:r>
          </a:p>
        </p:txBody>
      </p:sp>
      <p:grpSp>
        <p:nvGrpSpPr>
          <p:cNvPr id="36" name="Group 35">
            <a:extLst>
              <a:ext uri="{FF2B5EF4-FFF2-40B4-BE49-F238E27FC236}">
                <a16:creationId xmlns:a16="http://schemas.microsoft.com/office/drawing/2014/main" id="{AE5E5586-B5B8-41CE-9AAF-FDE3001F78D6}"/>
              </a:ext>
            </a:extLst>
          </p:cNvPr>
          <p:cNvGrpSpPr/>
          <p:nvPr/>
        </p:nvGrpSpPr>
        <p:grpSpPr>
          <a:xfrm>
            <a:off x="7065453" y="984766"/>
            <a:ext cx="1864535" cy="3090565"/>
            <a:chOff x="7065453" y="984766"/>
            <a:chExt cx="1864535" cy="3090565"/>
          </a:xfrm>
        </p:grpSpPr>
        <p:cxnSp>
          <p:nvCxnSpPr>
            <p:cNvPr id="32" name="Straight Arrow Connector 31">
              <a:extLst>
                <a:ext uri="{FF2B5EF4-FFF2-40B4-BE49-F238E27FC236}">
                  <a16:creationId xmlns:a16="http://schemas.microsoft.com/office/drawing/2014/main" id="{20944567-0FF4-4FDE-8EDB-A435A13FF062}"/>
                </a:ext>
              </a:extLst>
            </p:cNvPr>
            <p:cNvCxnSpPr/>
            <p:nvPr/>
          </p:nvCxnSpPr>
          <p:spPr>
            <a:xfrm>
              <a:off x="8632013" y="984766"/>
              <a:ext cx="0" cy="2237217"/>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a:extLst>
                <a:ext uri="{FF2B5EF4-FFF2-40B4-BE49-F238E27FC236}">
                  <a16:creationId xmlns:a16="http://schemas.microsoft.com/office/drawing/2014/main" id="{6AE38F79-3B21-4E1A-B064-8EBA39903575}"/>
                </a:ext>
              </a:extLst>
            </p:cNvPr>
            <p:cNvCxnSpPr>
              <a:cxnSpLocks/>
              <a:endCxn id="5" idx="3"/>
            </p:cNvCxnSpPr>
            <p:nvPr/>
          </p:nvCxnSpPr>
          <p:spPr>
            <a:xfrm flipH="1">
              <a:off x="7431932" y="3202832"/>
              <a:ext cx="1200082"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FE78773A-4E1F-4926-A449-37456BEE39C5}"/>
                </a:ext>
              </a:extLst>
            </p:cNvPr>
            <p:cNvSpPr txBox="1"/>
            <p:nvPr/>
          </p:nvSpPr>
          <p:spPr>
            <a:xfrm>
              <a:off x="7065453" y="3429000"/>
              <a:ext cx="1864535" cy="646331"/>
            </a:xfrm>
            <a:prstGeom prst="rect">
              <a:avLst/>
            </a:prstGeom>
            <a:noFill/>
          </p:spPr>
          <p:txBody>
            <a:bodyPr wrap="square" rtlCol="0">
              <a:spAutoFit/>
            </a:bodyPr>
            <a:lstStyle/>
            <a:p>
              <a:r>
                <a:rPr lang="en-US" dirty="0"/>
                <a:t>Automatic</a:t>
              </a:r>
            </a:p>
            <a:p>
              <a:r>
                <a:rPr lang="en-US" dirty="0"/>
                <a:t>Execution</a:t>
              </a:r>
            </a:p>
          </p:txBody>
        </p:sp>
      </p:grpSp>
      <p:sp>
        <p:nvSpPr>
          <p:cNvPr id="34" name="Arrow: Up 33">
            <a:extLst>
              <a:ext uri="{FF2B5EF4-FFF2-40B4-BE49-F238E27FC236}">
                <a16:creationId xmlns:a16="http://schemas.microsoft.com/office/drawing/2014/main" id="{04FBE78E-D436-4868-8D05-D5C975347928}"/>
              </a:ext>
            </a:extLst>
          </p:cNvPr>
          <p:cNvSpPr/>
          <p:nvPr/>
        </p:nvSpPr>
        <p:spPr>
          <a:xfrm>
            <a:off x="4358089" y="1841708"/>
            <a:ext cx="501284" cy="10181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A66C310-6F13-4BA8-B23B-D8763F5CEC4E}"/>
              </a:ext>
            </a:extLst>
          </p:cNvPr>
          <p:cNvSpPr txBox="1"/>
          <p:nvPr/>
        </p:nvSpPr>
        <p:spPr>
          <a:xfrm>
            <a:off x="2921837" y="2117404"/>
            <a:ext cx="1949728" cy="369332"/>
          </a:xfrm>
          <a:prstGeom prst="rect">
            <a:avLst/>
          </a:prstGeom>
          <a:noFill/>
        </p:spPr>
        <p:txBody>
          <a:bodyPr wrap="square" rtlCol="0">
            <a:spAutoFit/>
          </a:bodyPr>
          <a:lstStyle/>
          <a:p>
            <a:r>
              <a:rPr lang="en-US" dirty="0"/>
              <a:t>Measurement</a:t>
            </a:r>
          </a:p>
        </p:txBody>
      </p:sp>
    </p:spTree>
    <p:extLst>
      <p:ext uri="{BB962C8B-B14F-4D97-AF65-F5344CB8AC3E}">
        <p14:creationId xmlns:p14="http://schemas.microsoft.com/office/powerpoint/2010/main" val="394526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P spid="30" grpId="0" animBg="1"/>
      <p:bldP spid="34"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0"/>
          </p:nvPr>
        </p:nvSpPr>
        <p:spPr>
          <a:xfrm>
            <a:off x="709295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59A0688-D191-4CCF-83E3-AF25D6A1DA81}" type="slidenum">
              <a:rPr lang="en-US" smtClean="0">
                <a:solidFill>
                  <a:srgbClr val="5F5F5F"/>
                </a:solidFill>
              </a:rPr>
              <a:pPr eaLnBrk="1" hangingPunct="1">
                <a:defRPr/>
              </a:pPr>
              <a:t>13</a:t>
            </a:fld>
            <a:endParaRPr lang="en-US">
              <a:solidFill>
                <a:srgbClr val="5F5F5F"/>
              </a:solidFill>
            </a:endParaRPr>
          </a:p>
        </p:txBody>
      </p:sp>
      <p:sp>
        <p:nvSpPr>
          <p:cNvPr id="24579" name="Rectangle 2"/>
          <p:cNvSpPr>
            <a:spLocks noGrp="1" noChangeArrowheads="1"/>
          </p:cNvSpPr>
          <p:nvPr>
            <p:ph type="title"/>
          </p:nvPr>
        </p:nvSpPr>
        <p:spPr/>
        <p:txBody>
          <a:bodyPr/>
          <a:lstStyle/>
          <a:p>
            <a:r>
              <a:rPr lang="en-US"/>
              <a:t>CPAS effort</a:t>
            </a:r>
          </a:p>
        </p:txBody>
      </p:sp>
      <p:sp>
        <p:nvSpPr>
          <p:cNvPr id="24580" name="Rectangle 3"/>
          <p:cNvSpPr>
            <a:spLocks noGrp="1" noChangeArrowheads="1"/>
          </p:cNvSpPr>
          <p:nvPr>
            <p:ph type="body" idx="1"/>
          </p:nvPr>
        </p:nvSpPr>
        <p:spPr>
          <a:xfrm>
            <a:off x="457200" y="1866900"/>
            <a:ext cx="8229600" cy="2400300"/>
          </a:xfrm>
        </p:spPr>
        <p:txBody>
          <a:bodyPr>
            <a:normAutofit lnSpcReduction="10000"/>
          </a:bodyPr>
          <a:lstStyle/>
          <a:p>
            <a:r>
              <a:rPr lang="en-US" sz="3200" b="1"/>
              <a:t>This methodology will change </a:t>
            </a:r>
            <a:br>
              <a:rPr lang="en-US" sz="3200" b="1"/>
            </a:br>
            <a:r>
              <a:rPr lang="en-US" sz="3200" b="1"/>
              <a:t>the nature of evidence, </a:t>
            </a:r>
            <a:br>
              <a:rPr lang="en-US" sz="3200" b="1"/>
            </a:br>
            <a:r>
              <a:rPr lang="en-US" sz="3200" b="1"/>
              <a:t>timing, </a:t>
            </a:r>
            <a:br>
              <a:rPr lang="en-US" sz="3200" b="1"/>
            </a:br>
            <a:r>
              <a:rPr lang="en-US" sz="3200" b="1"/>
              <a:t>procedures and </a:t>
            </a:r>
            <a:br>
              <a:rPr lang="en-US" sz="3200" b="1"/>
            </a:br>
            <a:r>
              <a:rPr lang="en-US" sz="3200" b="1"/>
              <a:t>effort involved in audit work. </a:t>
            </a:r>
          </a:p>
        </p:txBody>
      </p:sp>
      <p:sp>
        <p:nvSpPr>
          <p:cNvPr id="8" name="Cloud Callout 7"/>
          <p:cNvSpPr/>
          <p:nvPr/>
        </p:nvSpPr>
        <p:spPr>
          <a:xfrm>
            <a:off x="6052226" y="1547019"/>
            <a:ext cx="3200400" cy="2286000"/>
          </a:xfrm>
          <a:prstGeom prst="cloudCallout">
            <a:avLst>
              <a:gd name="adj1" fmla="val -41502"/>
              <a:gd name="adj2" fmla="val 4547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2"/>
                </a:solidFill>
              </a:rPr>
              <a:t>Audit by exception</a:t>
            </a:r>
          </a:p>
        </p:txBody>
      </p:sp>
    </p:spTree>
    <p:extLst>
      <p:ext uri="{BB962C8B-B14F-4D97-AF65-F5344CB8AC3E}">
        <p14:creationId xmlns:p14="http://schemas.microsoft.com/office/powerpoint/2010/main" val="674215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022475" y="501650"/>
            <a:ext cx="2363788" cy="406400"/>
          </a:xfrm>
          <a:prstGeom prst="rect">
            <a:avLst/>
          </a:prstGeom>
          <a:noFill/>
          <a:ln w="12700">
            <a:noFill/>
            <a:miter lim="800000"/>
            <a:headEnd/>
            <a:tailEnd/>
          </a:ln>
          <a:effectLst/>
        </p:spPr>
        <p:txBody>
          <a:bodyPr wrap="none" lIns="90488" tIns="44450" rIns="90488" bIns="44450">
            <a:spAutoFit/>
          </a:bodyPr>
          <a:lstStyle/>
          <a:p>
            <a:r>
              <a:rPr lang="en-US" sz="2000" b="1">
                <a:latin typeface="Univers 55"/>
              </a:rPr>
              <a:t>CPAS OVERVIEW</a:t>
            </a:r>
          </a:p>
        </p:txBody>
      </p:sp>
      <p:sp>
        <p:nvSpPr>
          <p:cNvPr id="26627" name="AutoShape 3"/>
          <p:cNvSpPr>
            <a:spLocks noChangeArrowheads="1"/>
          </p:cNvSpPr>
          <p:nvPr/>
        </p:nvSpPr>
        <p:spPr bwMode="auto">
          <a:xfrm>
            <a:off x="5788025" y="711200"/>
            <a:ext cx="2201863" cy="827088"/>
          </a:xfrm>
          <a:prstGeom prst="roundRect">
            <a:avLst>
              <a:gd name="adj" fmla="val 12495"/>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round/>
            <a:headEnd/>
            <a:tailEnd/>
          </a:ln>
          <a:effectLst/>
        </p:spPr>
        <p:txBody>
          <a:bodyPr wrap="none" anchor="ctr"/>
          <a:lstStyle/>
          <a:p>
            <a:endParaRPr lang="en-US"/>
          </a:p>
        </p:txBody>
      </p:sp>
      <p:sp>
        <p:nvSpPr>
          <p:cNvPr id="26628" name="AutoShape 4"/>
          <p:cNvSpPr>
            <a:spLocks noChangeArrowheads="1"/>
          </p:cNvSpPr>
          <p:nvPr/>
        </p:nvSpPr>
        <p:spPr bwMode="auto">
          <a:xfrm>
            <a:off x="6334125" y="4140200"/>
            <a:ext cx="1125538" cy="444500"/>
          </a:xfrm>
          <a:prstGeom prst="roundRect">
            <a:avLst>
              <a:gd name="adj" fmla="val 12495"/>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round/>
            <a:headEnd/>
            <a:tailEnd/>
          </a:ln>
          <a:effectLst/>
        </p:spPr>
        <p:txBody>
          <a:bodyPr wrap="none" anchor="ctr"/>
          <a:lstStyle/>
          <a:p>
            <a:endParaRPr lang="en-US"/>
          </a:p>
        </p:txBody>
      </p:sp>
      <p:sp>
        <p:nvSpPr>
          <p:cNvPr id="26629" name="Line 5"/>
          <p:cNvSpPr>
            <a:spLocks noChangeShapeType="1"/>
          </p:cNvSpPr>
          <p:nvPr/>
        </p:nvSpPr>
        <p:spPr bwMode="auto">
          <a:xfrm>
            <a:off x="6896100" y="1549400"/>
            <a:ext cx="0" cy="13970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26630" name="Line 6"/>
          <p:cNvSpPr>
            <a:spLocks noChangeShapeType="1"/>
          </p:cNvSpPr>
          <p:nvPr/>
        </p:nvSpPr>
        <p:spPr bwMode="auto">
          <a:xfrm>
            <a:off x="6096000" y="1771650"/>
            <a:ext cx="1638300" cy="0"/>
          </a:xfrm>
          <a:prstGeom prst="line">
            <a:avLst/>
          </a:prstGeom>
          <a:noFill/>
          <a:ln w="12700">
            <a:solidFill>
              <a:schemeClr val="tx1"/>
            </a:solidFill>
            <a:round/>
            <a:headEnd/>
            <a:tailEnd/>
          </a:ln>
          <a:effectLst/>
        </p:spPr>
        <p:txBody>
          <a:bodyPr wrap="none" anchor="ctr"/>
          <a:lstStyle/>
          <a:p>
            <a:endParaRPr lang="en-US"/>
          </a:p>
        </p:txBody>
      </p:sp>
      <p:sp>
        <p:nvSpPr>
          <p:cNvPr id="26631" name="Line 7"/>
          <p:cNvSpPr>
            <a:spLocks noChangeShapeType="1"/>
          </p:cNvSpPr>
          <p:nvPr/>
        </p:nvSpPr>
        <p:spPr bwMode="auto">
          <a:xfrm>
            <a:off x="6086475" y="1778000"/>
            <a:ext cx="0" cy="2540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26632" name="Line 8"/>
          <p:cNvSpPr>
            <a:spLocks noChangeShapeType="1"/>
          </p:cNvSpPr>
          <p:nvPr/>
        </p:nvSpPr>
        <p:spPr bwMode="auto">
          <a:xfrm>
            <a:off x="7747000" y="1787525"/>
            <a:ext cx="0" cy="2540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26633" name="Line 9"/>
          <p:cNvSpPr>
            <a:spLocks noChangeShapeType="1"/>
          </p:cNvSpPr>
          <p:nvPr/>
        </p:nvSpPr>
        <p:spPr bwMode="auto">
          <a:xfrm>
            <a:off x="6896100" y="3708400"/>
            <a:ext cx="0" cy="412750"/>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34" name="Line 10"/>
          <p:cNvSpPr>
            <a:spLocks noChangeShapeType="1"/>
          </p:cNvSpPr>
          <p:nvPr/>
        </p:nvSpPr>
        <p:spPr bwMode="auto">
          <a:xfrm>
            <a:off x="6896100" y="4603750"/>
            <a:ext cx="0" cy="355600"/>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35" name="Line 11"/>
          <p:cNvSpPr>
            <a:spLocks noChangeShapeType="1"/>
          </p:cNvSpPr>
          <p:nvPr/>
        </p:nvSpPr>
        <p:spPr bwMode="auto">
          <a:xfrm>
            <a:off x="5851525" y="2794000"/>
            <a:ext cx="3175" cy="1524000"/>
          </a:xfrm>
          <a:prstGeom prst="line">
            <a:avLst/>
          </a:prstGeom>
          <a:noFill/>
          <a:ln w="25400">
            <a:solidFill>
              <a:schemeClr val="tx1"/>
            </a:solidFill>
            <a:round/>
            <a:headEnd/>
            <a:tailEnd/>
          </a:ln>
          <a:effectLst/>
        </p:spPr>
        <p:txBody>
          <a:bodyPr wrap="none" anchor="ctr"/>
          <a:lstStyle/>
          <a:p>
            <a:endParaRPr lang="en-US"/>
          </a:p>
        </p:txBody>
      </p:sp>
      <p:sp>
        <p:nvSpPr>
          <p:cNvPr id="26636" name="Line 12"/>
          <p:cNvSpPr>
            <a:spLocks noChangeShapeType="1"/>
          </p:cNvSpPr>
          <p:nvPr/>
        </p:nvSpPr>
        <p:spPr bwMode="auto">
          <a:xfrm>
            <a:off x="7962900" y="2673350"/>
            <a:ext cx="0" cy="1651000"/>
          </a:xfrm>
          <a:prstGeom prst="line">
            <a:avLst/>
          </a:prstGeom>
          <a:noFill/>
          <a:ln w="25400">
            <a:solidFill>
              <a:schemeClr val="tx1"/>
            </a:solidFill>
            <a:round/>
            <a:headEnd/>
            <a:tailEnd/>
          </a:ln>
          <a:effectLst/>
        </p:spPr>
        <p:txBody>
          <a:bodyPr wrap="none" anchor="ctr"/>
          <a:lstStyle/>
          <a:p>
            <a:endParaRPr lang="en-US"/>
          </a:p>
        </p:txBody>
      </p:sp>
      <p:sp>
        <p:nvSpPr>
          <p:cNvPr id="26637" name="Line 13"/>
          <p:cNvSpPr>
            <a:spLocks noChangeShapeType="1"/>
          </p:cNvSpPr>
          <p:nvPr/>
        </p:nvSpPr>
        <p:spPr bwMode="auto">
          <a:xfrm>
            <a:off x="5854700" y="4337050"/>
            <a:ext cx="457200" cy="0"/>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38" name="Line 14"/>
          <p:cNvSpPr>
            <a:spLocks noChangeShapeType="1"/>
          </p:cNvSpPr>
          <p:nvPr/>
        </p:nvSpPr>
        <p:spPr bwMode="auto">
          <a:xfrm flipH="1">
            <a:off x="7461250" y="4343400"/>
            <a:ext cx="514350" cy="0"/>
          </a:xfrm>
          <a:prstGeom prst="line">
            <a:avLst/>
          </a:prstGeom>
          <a:noFill/>
          <a:ln w="25400">
            <a:solidFill>
              <a:schemeClr val="tx1"/>
            </a:solidFill>
            <a:round/>
            <a:headEnd/>
            <a:tailEnd type="triangle" w="med" len="med"/>
          </a:ln>
          <a:effectLst/>
        </p:spPr>
        <p:txBody>
          <a:bodyPr wrap="none" anchor="ctr"/>
          <a:lstStyle/>
          <a:p>
            <a:endParaRPr lang="en-US"/>
          </a:p>
        </p:txBody>
      </p:sp>
      <p:sp>
        <p:nvSpPr>
          <p:cNvPr id="26639" name="Rectangle 15"/>
          <p:cNvSpPr>
            <a:spLocks noChangeArrowheads="1"/>
          </p:cNvSpPr>
          <p:nvPr/>
        </p:nvSpPr>
        <p:spPr bwMode="auto">
          <a:xfrm>
            <a:off x="6532563" y="969963"/>
            <a:ext cx="717550" cy="314325"/>
          </a:xfrm>
          <a:prstGeom prst="rect">
            <a:avLst/>
          </a:prstGeom>
          <a:noFill/>
          <a:ln w="12700">
            <a:noFill/>
            <a:miter lim="800000"/>
            <a:headEnd/>
            <a:tailEnd/>
          </a:ln>
          <a:effectLst/>
        </p:spPr>
        <p:txBody>
          <a:bodyPr wrap="none" lIns="90488" tIns="44450" rIns="90488" bIns="44450">
            <a:spAutoFit/>
          </a:bodyPr>
          <a:lstStyle/>
          <a:p>
            <a:r>
              <a:rPr lang="en-US" sz="1400"/>
              <a:t>System</a:t>
            </a:r>
          </a:p>
        </p:txBody>
      </p:sp>
      <p:sp>
        <p:nvSpPr>
          <p:cNvPr id="26640" name="Rectangle 16"/>
          <p:cNvSpPr>
            <a:spLocks noChangeArrowheads="1"/>
          </p:cNvSpPr>
          <p:nvPr/>
        </p:nvSpPr>
        <p:spPr bwMode="auto">
          <a:xfrm>
            <a:off x="5761038" y="2044700"/>
            <a:ext cx="862012" cy="609600"/>
          </a:xfrm>
          <a:prstGeom prst="rect">
            <a:avLst/>
          </a:prstGeom>
          <a:noFill/>
          <a:ln w="12700">
            <a:solidFill>
              <a:srgbClr val="114FFB"/>
            </a:solidFill>
            <a:miter lim="800000"/>
            <a:headEnd/>
            <a:tailEnd/>
          </a:ln>
          <a:effectLst/>
        </p:spPr>
        <p:txBody>
          <a:bodyPr wrap="none" anchor="ctr"/>
          <a:lstStyle/>
          <a:p>
            <a:endParaRPr lang="en-US"/>
          </a:p>
        </p:txBody>
      </p:sp>
      <p:sp>
        <p:nvSpPr>
          <p:cNvPr id="26641" name="Rectangle 17"/>
          <p:cNvSpPr>
            <a:spLocks noChangeArrowheads="1"/>
          </p:cNvSpPr>
          <p:nvPr/>
        </p:nvSpPr>
        <p:spPr bwMode="auto">
          <a:xfrm>
            <a:off x="5692775" y="2105025"/>
            <a:ext cx="860425" cy="611188"/>
          </a:xfrm>
          <a:prstGeom prst="rect">
            <a:avLst/>
          </a:prstGeom>
          <a:solidFill>
            <a:schemeClr val="bg1"/>
          </a:solidFill>
          <a:ln w="12700">
            <a:solidFill>
              <a:srgbClr val="114FFB"/>
            </a:solidFill>
            <a:miter lim="800000"/>
            <a:headEnd/>
            <a:tailEnd/>
          </a:ln>
          <a:effectLst/>
        </p:spPr>
        <p:txBody>
          <a:bodyPr wrap="none" anchor="ctr"/>
          <a:lstStyle/>
          <a:p>
            <a:endParaRPr lang="en-US"/>
          </a:p>
        </p:txBody>
      </p:sp>
      <p:sp>
        <p:nvSpPr>
          <p:cNvPr id="26642" name="Rectangle 18"/>
          <p:cNvSpPr>
            <a:spLocks noChangeArrowheads="1"/>
          </p:cNvSpPr>
          <p:nvPr/>
        </p:nvSpPr>
        <p:spPr bwMode="auto">
          <a:xfrm>
            <a:off x="5605463" y="2165350"/>
            <a:ext cx="862012" cy="609600"/>
          </a:xfrm>
          <a:prstGeom prst="rect">
            <a:avLst/>
          </a:prstGeom>
          <a:solidFill>
            <a:schemeClr val="bg1"/>
          </a:solidFill>
          <a:ln w="12700">
            <a:solidFill>
              <a:srgbClr val="114FFB"/>
            </a:solidFill>
            <a:miter lim="800000"/>
            <a:headEnd/>
            <a:tailEnd/>
          </a:ln>
          <a:effectLst/>
        </p:spPr>
        <p:txBody>
          <a:bodyPr wrap="none" anchor="ctr"/>
          <a:lstStyle/>
          <a:p>
            <a:endParaRPr lang="en-US"/>
          </a:p>
        </p:txBody>
      </p:sp>
      <p:sp>
        <p:nvSpPr>
          <p:cNvPr id="26643" name="Rectangle 19"/>
          <p:cNvSpPr>
            <a:spLocks noChangeArrowheads="1"/>
          </p:cNvSpPr>
          <p:nvPr/>
        </p:nvSpPr>
        <p:spPr bwMode="auto">
          <a:xfrm>
            <a:off x="5524500" y="2208213"/>
            <a:ext cx="1033463" cy="527050"/>
          </a:xfrm>
          <a:prstGeom prst="rect">
            <a:avLst/>
          </a:prstGeom>
          <a:noFill/>
          <a:ln w="12700">
            <a:noFill/>
            <a:miter lim="800000"/>
            <a:headEnd/>
            <a:tailEnd/>
          </a:ln>
          <a:effectLst/>
        </p:spPr>
        <p:txBody>
          <a:bodyPr wrap="none" lIns="90488" tIns="44450" rIns="90488" bIns="44450">
            <a:spAutoFit/>
          </a:bodyPr>
          <a:lstStyle/>
          <a:p>
            <a:pPr algn="ctr"/>
            <a:r>
              <a:rPr lang="en-US" sz="1400"/>
              <a:t>Operational</a:t>
            </a:r>
          </a:p>
          <a:p>
            <a:pPr algn="ctr"/>
            <a:r>
              <a:rPr lang="en-US" sz="1400"/>
              <a:t>Report</a:t>
            </a:r>
          </a:p>
        </p:txBody>
      </p:sp>
      <p:sp>
        <p:nvSpPr>
          <p:cNvPr id="26644" name="Rectangle 20"/>
          <p:cNvSpPr>
            <a:spLocks noChangeArrowheads="1"/>
          </p:cNvSpPr>
          <p:nvPr/>
        </p:nvSpPr>
        <p:spPr bwMode="auto">
          <a:xfrm>
            <a:off x="7427913" y="2044700"/>
            <a:ext cx="862012" cy="609600"/>
          </a:xfrm>
          <a:prstGeom prst="rect">
            <a:avLst/>
          </a:prstGeom>
          <a:noFill/>
          <a:ln w="12700">
            <a:solidFill>
              <a:srgbClr val="114FFB"/>
            </a:solidFill>
            <a:miter lim="800000"/>
            <a:headEnd/>
            <a:tailEnd/>
          </a:ln>
          <a:effectLst/>
        </p:spPr>
        <p:txBody>
          <a:bodyPr wrap="none" anchor="ctr"/>
          <a:lstStyle/>
          <a:p>
            <a:endParaRPr lang="en-US"/>
          </a:p>
        </p:txBody>
      </p:sp>
      <p:sp>
        <p:nvSpPr>
          <p:cNvPr id="26645" name="Rectangle 21"/>
          <p:cNvSpPr>
            <a:spLocks noChangeArrowheads="1"/>
          </p:cNvSpPr>
          <p:nvPr/>
        </p:nvSpPr>
        <p:spPr bwMode="auto">
          <a:xfrm>
            <a:off x="7359650" y="2105025"/>
            <a:ext cx="860425" cy="611188"/>
          </a:xfrm>
          <a:prstGeom prst="rect">
            <a:avLst/>
          </a:prstGeom>
          <a:solidFill>
            <a:schemeClr val="bg1"/>
          </a:solidFill>
          <a:ln w="12700">
            <a:solidFill>
              <a:srgbClr val="114FFB"/>
            </a:solidFill>
            <a:miter lim="800000"/>
            <a:headEnd/>
            <a:tailEnd/>
          </a:ln>
          <a:effectLst/>
        </p:spPr>
        <p:txBody>
          <a:bodyPr wrap="none" anchor="ctr"/>
          <a:lstStyle/>
          <a:p>
            <a:endParaRPr lang="en-US"/>
          </a:p>
        </p:txBody>
      </p:sp>
      <p:sp>
        <p:nvSpPr>
          <p:cNvPr id="26646" name="Rectangle 22"/>
          <p:cNvSpPr>
            <a:spLocks noChangeArrowheads="1"/>
          </p:cNvSpPr>
          <p:nvPr/>
        </p:nvSpPr>
        <p:spPr bwMode="auto">
          <a:xfrm>
            <a:off x="7272338" y="2165350"/>
            <a:ext cx="862012" cy="609600"/>
          </a:xfrm>
          <a:prstGeom prst="rect">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miter lim="800000"/>
            <a:headEnd/>
            <a:tailEnd/>
          </a:ln>
          <a:effectLst/>
        </p:spPr>
        <p:txBody>
          <a:bodyPr wrap="none" anchor="ctr"/>
          <a:lstStyle/>
          <a:p>
            <a:endParaRPr lang="en-US"/>
          </a:p>
        </p:txBody>
      </p:sp>
      <p:sp>
        <p:nvSpPr>
          <p:cNvPr id="26647" name="Rectangle 23"/>
          <p:cNvSpPr>
            <a:spLocks noChangeArrowheads="1"/>
          </p:cNvSpPr>
          <p:nvPr/>
        </p:nvSpPr>
        <p:spPr bwMode="auto">
          <a:xfrm>
            <a:off x="7191375" y="2189163"/>
            <a:ext cx="1033463" cy="527050"/>
          </a:xfrm>
          <a:prstGeom prst="rect">
            <a:avLst/>
          </a:prstGeom>
          <a:noFill/>
          <a:ln w="12700">
            <a:noFill/>
            <a:miter lim="800000"/>
            <a:headEnd/>
            <a:tailEnd/>
          </a:ln>
          <a:effectLst/>
        </p:spPr>
        <p:txBody>
          <a:bodyPr lIns="90488" tIns="44450" rIns="90488" bIns="44450">
            <a:spAutoFit/>
          </a:bodyPr>
          <a:lstStyle/>
          <a:p>
            <a:pPr algn="ctr"/>
            <a:r>
              <a:rPr lang="en-US" sz="1400"/>
              <a:t>Operational</a:t>
            </a:r>
          </a:p>
          <a:p>
            <a:pPr algn="ctr"/>
            <a:r>
              <a:rPr lang="en-US" sz="1400"/>
              <a:t>Report</a:t>
            </a:r>
          </a:p>
        </p:txBody>
      </p:sp>
      <p:sp>
        <p:nvSpPr>
          <p:cNvPr id="26648" name="Rectangle 24"/>
          <p:cNvSpPr>
            <a:spLocks noChangeArrowheads="1"/>
          </p:cNvSpPr>
          <p:nvPr/>
        </p:nvSpPr>
        <p:spPr bwMode="auto">
          <a:xfrm>
            <a:off x="6580188" y="2959100"/>
            <a:ext cx="862012" cy="609600"/>
          </a:xfrm>
          <a:prstGeom prst="rect">
            <a:avLst/>
          </a:prstGeom>
          <a:noFill/>
          <a:ln w="12700">
            <a:solidFill>
              <a:srgbClr val="114FFB"/>
            </a:solidFill>
            <a:miter lim="800000"/>
            <a:headEnd/>
            <a:tailEnd/>
          </a:ln>
          <a:effectLst/>
        </p:spPr>
        <p:txBody>
          <a:bodyPr wrap="none" anchor="ctr"/>
          <a:lstStyle/>
          <a:p>
            <a:endParaRPr lang="en-US"/>
          </a:p>
        </p:txBody>
      </p:sp>
      <p:sp>
        <p:nvSpPr>
          <p:cNvPr id="26649" name="Rectangle 25"/>
          <p:cNvSpPr>
            <a:spLocks noChangeArrowheads="1"/>
          </p:cNvSpPr>
          <p:nvPr/>
        </p:nvSpPr>
        <p:spPr bwMode="auto">
          <a:xfrm>
            <a:off x="6511925" y="3019425"/>
            <a:ext cx="860425" cy="611188"/>
          </a:xfrm>
          <a:prstGeom prst="rect">
            <a:avLst/>
          </a:prstGeom>
          <a:solidFill>
            <a:schemeClr val="bg1"/>
          </a:solidFill>
          <a:ln w="12700">
            <a:solidFill>
              <a:srgbClr val="114FFB"/>
            </a:solidFill>
            <a:miter lim="800000"/>
            <a:headEnd/>
            <a:tailEnd/>
          </a:ln>
          <a:effectLst/>
        </p:spPr>
        <p:txBody>
          <a:bodyPr wrap="none" anchor="ctr"/>
          <a:lstStyle/>
          <a:p>
            <a:endParaRPr lang="en-US"/>
          </a:p>
        </p:txBody>
      </p:sp>
      <p:sp>
        <p:nvSpPr>
          <p:cNvPr id="26650" name="Rectangle 26"/>
          <p:cNvSpPr>
            <a:spLocks noChangeArrowheads="1"/>
          </p:cNvSpPr>
          <p:nvPr/>
        </p:nvSpPr>
        <p:spPr bwMode="auto">
          <a:xfrm>
            <a:off x="6424613" y="3079750"/>
            <a:ext cx="862012" cy="609600"/>
          </a:xfrm>
          <a:prstGeom prst="rect">
            <a:avLst/>
          </a:prstGeom>
          <a:solidFill>
            <a:schemeClr val="bg1"/>
          </a:solidFill>
          <a:ln w="12700">
            <a:solidFill>
              <a:srgbClr val="114FFB"/>
            </a:solidFill>
            <a:miter lim="800000"/>
            <a:headEnd/>
            <a:tailEnd/>
          </a:ln>
          <a:effectLst/>
        </p:spPr>
        <p:txBody>
          <a:bodyPr wrap="none" anchor="ctr"/>
          <a:lstStyle/>
          <a:p>
            <a:endParaRPr lang="en-US"/>
          </a:p>
        </p:txBody>
      </p:sp>
      <p:sp>
        <p:nvSpPr>
          <p:cNvPr id="26651" name="Rectangle 27"/>
          <p:cNvSpPr>
            <a:spLocks noChangeArrowheads="1"/>
          </p:cNvSpPr>
          <p:nvPr/>
        </p:nvSpPr>
        <p:spPr bwMode="auto">
          <a:xfrm>
            <a:off x="6343650" y="3122613"/>
            <a:ext cx="1033463" cy="527050"/>
          </a:xfrm>
          <a:prstGeom prst="rect">
            <a:avLst/>
          </a:prstGeom>
          <a:noFill/>
          <a:ln w="12700">
            <a:noFill/>
            <a:miter lim="800000"/>
            <a:headEnd/>
            <a:tailEnd/>
          </a:ln>
          <a:effectLst/>
        </p:spPr>
        <p:txBody>
          <a:bodyPr wrap="none" lIns="90488" tIns="44450" rIns="90488" bIns="44450">
            <a:spAutoFit/>
          </a:bodyPr>
          <a:lstStyle/>
          <a:p>
            <a:pPr algn="ctr"/>
            <a:r>
              <a:rPr lang="en-US" sz="1400"/>
              <a:t>Operational</a:t>
            </a:r>
          </a:p>
          <a:p>
            <a:pPr algn="ctr"/>
            <a:r>
              <a:rPr lang="en-US" sz="1400"/>
              <a:t>Report</a:t>
            </a:r>
          </a:p>
        </p:txBody>
      </p:sp>
      <p:sp>
        <p:nvSpPr>
          <p:cNvPr id="26652" name="Rectangle 28"/>
          <p:cNvSpPr>
            <a:spLocks noChangeArrowheads="1"/>
          </p:cNvSpPr>
          <p:nvPr/>
        </p:nvSpPr>
        <p:spPr bwMode="auto">
          <a:xfrm>
            <a:off x="6608763" y="4208463"/>
            <a:ext cx="577850" cy="314325"/>
          </a:xfrm>
          <a:prstGeom prst="rect">
            <a:avLst/>
          </a:prstGeom>
          <a:noFill/>
          <a:ln w="12700">
            <a:noFill/>
            <a:miter lim="800000"/>
            <a:headEnd/>
            <a:tailEnd/>
          </a:ln>
          <a:effectLst/>
        </p:spPr>
        <p:txBody>
          <a:bodyPr wrap="none" lIns="90488" tIns="44450" rIns="90488" bIns="44450">
            <a:spAutoFit/>
          </a:bodyPr>
          <a:lstStyle/>
          <a:p>
            <a:r>
              <a:rPr lang="en-US" sz="1400"/>
              <a:t>Filter</a:t>
            </a:r>
          </a:p>
        </p:txBody>
      </p:sp>
      <p:sp>
        <p:nvSpPr>
          <p:cNvPr id="26653" name="Oval 29"/>
          <p:cNvSpPr>
            <a:spLocks noChangeArrowheads="1"/>
          </p:cNvSpPr>
          <p:nvPr/>
        </p:nvSpPr>
        <p:spPr bwMode="auto">
          <a:xfrm>
            <a:off x="6324600" y="6000750"/>
            <a:ext cx="1143000" cy="342900"/>
          </a:xfrm>
          <a:prstGeom prst="ellipse">
            <a:avLst/>
          </a:prstGeom>
          <a:solidFill>
            <a:srgbClr val="DADADA"/>
          </a:solidFill>
          <a:ln w="12700">
            <a:noFill/>
            <a:round/>
            <a:headEnd/>
            <a:tailEnd/>
          </a:ln>
          <a:effectLst/>
        </p:spPr>
        <p:txBody>
          <a:bodyPr wrap="none" anchor="ctr"/>
          <a:lstStyle/>
          <a:p>
            <a:endParaRPr lang="en-US"/>
          </a:p>
        </p:txBody>
      </p:sp>
      <p:sp>
        <p:nvSpPr>
          <p:cNvPr id="26654" name="Rectangle 30"/>
          <p:cNvSpPr>
            <a:spLocks noChangeArrowheads="1"/>
          </p:cNvSpPr>
          <p:nvPr/>
        </p:nvSpPr>
        <p:spPr bwMode="auto">
          <a:xfrm>
            <a:off x="6324600" y="5143500"/>
            <a:ext cx="1143000" cy="1028700"/>
          </a:xfrm>
          <a:prstGeom prst="rect">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noFill/>
            <a:miter lim="800000"/>
            <a:headEnd/>
            <a:tailEnd/>
          </a:ln>
          <a:effectLst/>
        </p:spPr>
        <p:txBody>
          <a:bodyPr wrap="none" anchor="ctr"/>
          <a:lstStyle/>
          <a:p>
            <a:endParaRPr lang="en-US"/>
          </a:p>
        </p:txBody>
      </p:sp>
      <p:sp>
        <p:nvSpPr>
          <p:cNvPr id="26655" name="Oval 31"/>
          <p:cNvSpPr>
            <a:spLocks noChangeArrowheads="1"/>
          </p:cNvSpPr>
          <p:nvPr/>
        </p:nvSpPr>
        <p:spPr bwMode="auto">
          <a:xfrm>
            <a:off x="6330950" y="4978400"/>
            <a:ext cx="1130300" cy="330200"/>
          </a:xfrm>
          <a:prstGeom prst="ellipse">
            <a:avLst/>
          </a:prstGeom>
          <a:solidFill>
            <a:srgbClr val="114FFB"/>
          </a:solidFill>
          <a:ln w="12700">
            <a:solidFill>
              <a:srgbClr val="114FFB"/>
            </a:solidFill>
            <a:round/>
            <a:headEnd/>
            <a:tailEnd/>
          </a:ln>
          <a:effectLst/>
        </p:spPr>
        <p:txBody>
          <a:bodyPr wrap="none" anchor="ctr"/>
          <a:lstStyle/>
          <a:p>
            <a:endParaRPr lang="en-US"/>
          </a:p>
        </p:txBody>
      </p:sp>
      <p:sp>
        <p:nvSpPr>
          <p:cNvPr id="26656" name="Rectangle 32"/>
          <p:cNvSpPr>
            <a:spLocks noChangeArrowheads="1"/>
          </p:cNvSpPr>
          <p:nvPr/>
        </p:nvSpPr>
        <p:spPr bwMode="auto">
          <a:xfrm>
            <a:off x="6465888" y="5456238"/>
            <a:ext cx="847725" cy="314325"/>
          </a:xfrm>
          <a:prstGeom prst="rect">
            <a:avLst/>
          </a:prstGeom>
          <a:noFill/>
          <a:ln w="12700">
            <a:noFill/>
            <a:miter lim="800000"/>
            <a:headEnd/>
            <a:tailEnd/>
          </a:ln>
          <a:effectLst/>
        </p:spPr>
        <p:txBody>
          <a:bodyPr wrap="none" lIns="90488" tIns="44450" rIns="90488" bIns="44450">
            <a:spAutoFit/>
          </a:bodyPr>
          <a:lstStyle/>
          <a:p>
            <a:r>
              <a:rPr lang="en-US" sz="1400"/>
              <a:t>Database</a:t>
            </a:r>
          </a:p>
        </p:txBody>
      </p:sp>
      <p:sp>
        <p:nvSpPr>
          <p:cNvPr id="26657" name="Rectangle 33"/>
          <p:cNvSpPr>
            <a:spLocks noChangeArrowheads="1"/>
          </p:cNvSpPr>
          <p:nvPr/>
        </p:nvSpPr>
        <p:spPr bwMode="auto">
          <a:xfrm>
            <a:off x="6894513" y="1531938"/>
            <a:ext cx="1363662" cy="223837"/>
          </a:xfrm>
          <a:prstGeom prst="rect">
            <a:avLst/>
          </a:prstGeom>
          <a:noFill/>
          <a:ln w="12700">
            <a:noFill/>
            <a:miter lim="800000"/>
            <a:headEnd/>
            <a:tailEnd/>
          </a:ln>
          <a:effectLst/>
        </p:spPr>
        <p:txBody>
          <a:bodyPr wrap="none" lIns="90488" tIns="44450" rIns="90488" bIns="44450">
            <a:spAutoFit/>
          </a:bodyPr>
          <a:lstStyle/>
          <a:p>
            <a:r>
              <a:rPr lang="en-US" sz="800" b="1" i="1">
                <a:latin typeface="Teletype"/>
              </a:rPr>
              <a:t>System Operational Reports</a:t>
            </a:r>
          </a:p>
        </p:txBody>
      </p:sp>
      <p:sp>
        <p:nvSpPr>
          <p:cNvPr id="26658" name="AutoShape 34"/>
          <p:cNvSpPr>
            <a:spLocks noChangeArrowheads="1"/>
          </p:cNvSpPr>
          <p:nvPr/>
        </p:nvSpPr>
        <p:spPr bwMode="auto">
          <a:xfrm>
            <a:off x="596900" y="1701800"/>
            <a:ext cx="4178300" cy="4559300"/>
          </a:xfrm>
          <a:prstGeom prst="roundRect">
            <a:avLst>
              <a:gd name="adj" fmla="val 4083"/>
            </a:avLst>
          </a:prstGeom>
          <a:solidFill>
            <a:schemeClr val="bg1"/>
          </a:solidFill>
          <a:ln w="12700">
            <a:solidFill>
              <a:srgbClr val="114FFB"/>
            </a:solidFill>
            <a:round/>
            <a:headEnd/>
            <a:tailEnd/>
          </a:ln>
          <a:effectLst/>
        </p:spPr>
        <p:txBody>
          <a:bodyPr wrap="none" anchor="ctr"/>
          <a:lstStyle/>
          <a:p>
            <a:endParaRPr lang="en-US"/>
          </a:p>
        </p:txBody>
      </p:sp>
      <p:sp>
        <p:nvSpPr>
          <p:cNvPr id="26659" name="AutoShape 35"/>
          <p:cNvSpPr>
            <a:spLocks noChangeArrowheads="1"/>
          </p:cNvSpPr>
          <p:nvPr/>
        </p:nvSpPr>
        <p:spPr bwMode="auto">
          <a:xfrm>
            <a:off x="711200" y="2006600"/>
            <a:ext cx="3949700" cy="3695700"/>
          </a:xfrm>
          <a:prstGeom prst="roundRect">
            <a:avLst>
              <a:gd name="adj" fmla="val 4083"/>
            </a:avLst>
          </a:prstGeom>
          <a:solidFill>
            <a:schemeClr val="bg1"/>
          </a:solidFill>
          <a:ln w="12700">
            <a:solidFill>
              <a:srgbClr val="114FFB"/>
            </a:solidFill>
            <a:round/>
            <a:headEnd/>
            <a:tailEnd/>
          </a:ln>
          <a:effectLst/>
        </p:spPr>
        <p:txBody>
          <a:bodyPr wrap="none" anchor="ctr"/>
          <a:lstStyle/>
          <a:p>
            <a:endParaRPr lang="en-US"/>
          </a:p>
        </p:txBody>
      </p:sp>
      <p:sp>
        <p:nvSpPr>
          <p:cNvPr id="26660" name="AutoShape 36"/>
          <p:cNvSpPr>
            <a:spLocks noChangeArrowheads="1"/>
          </p:cNvSpPr>
          <p:nvPr/>
        </p:nvSpPr>
        <p:spPr bwMode="auto">
          <a:xfrm>
            <a:off x="923925" y="5829300"/>
            <a:ext cx="1019175" cy="279400"/>
          </a:xfrm>
          <a:prstGeom prst="roundRect">
            <a:avLst>
              <a:gd name="adj" fmla="val 12495"/>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round/>
            <a:headEnd/>
            <a:tailEnd/>
          </a:ln>
          <a:effectLst/>
        </p:spPr>
        <p:txBody>
          <a:bodyPr wrap="none" anchor="ctr"/>
          <a:lstStyle/>
          <a:p>
            <a:endParaRPr lang="en-US"/>
          </a:p>
        </p:txBody>
      </p:sp>
      <p:sp>
        <p:nvSpPr>
          <p:cNvPr id="26661" name="AutoShape 37"/>
          <p:cNvSpPr>
            <a:spLocks noChangeArrowheads="1"/>
          </p:cNvSpPr>
          <p:nvPr/>
        </p:nvSpPr>
        <p:spPr bwMode="auto">
          <a:xfrm>
            <a:off x="2130425" y="5829300"/>
            <a:ext cx="1019175" cy="279400"/>
          </a:xfrm>
          <a:prstGeom prst="roundRect">
            <a:avLst>
              <a:gd name="adj" fmla="val 12495"/>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round/>
            <a:headEnd/>
            <a:tailEnd/>
          </a:ln>
          <a:effectLst/>
        </p:spPr>
        <p:txBody>
          <a:bodyPr wrap="none" anchor="ctr"/>
          <a:lstStyle/>
          <a:p>
            <a:endParaRPr lang="en-US"/>
          </a:p>
        </p:txBody>
      </p:sp>
      <p:sp>
        <p:nvSpPr>
          <p:cNvPr id="26662" name="AutoShape 38"/>
          <p:cNvSpPr>
            <a:spLocks noChangeArrowheads="1"/>
          </p:cNvSpPr>
          <p:nvPr/>
        </p:nvSpPr>
        <p:spPr bwMode="auto">
          <a:xfrm>
            <a:off x="3362325" y="5829300"/>
            <a:ext cx="1019175" cy="279400"/>
          </a:xfrm>
          <a:prstGeom prst="roundRect">
            <a:avLst>
              <a:gd name="adj" fmla="val 12495"/>
            </a:avLst>
          </a:prstGeom>
          <a:gradFill>
            <a:gsLst>
              <a:gs pos="0">
                <a:schemeClr val="bg2">
                  <a:tint val="100000"/>
                  <a:shade val="90000"/>
                  <a:hueMod val="100000"/>
                  <a:satMod val="130000"/>
                  <a:lumMod val="90000"/>
                </a:schemeClr>
              </a:gs>
              <a:gs pos="92000">
                <a:schemeClr val="bg2">
                  <a:tint val="96000"/>
                  <a:shade val="100000"/>
                  <a:hueMod val="96000"/>
                  <a:satMod val="140000"/>
                  <a:lumMod val="128000"/>
                </a:schemeClr>
              </a:gs>
            </a:gsLst>
            <a:lin ang="5400000" scaled="1"/>
          </a:gradFill>
          <a:ln w="12700">
            <a:solidFill>
              <a:srgbClr val="114FFB"/>
            </a:solidFill>
            <a:round/>
            <a:headEnd/>
            <a:tailEnd/>
          </a:ln>
          <a:effectLst/>
        </p:spPr>
        <p:txBody>
          <a:bodyPr wrap="none" anchor="ctr"/>
          <a:lstStyle/>
          <a:p>
            <a:endParaRPr lang="en-US"/>
          </a:p>
        </p:txBody>
      </p:sp>
      <p:sp>
        <p:nvSpPr>
          <p:cNvPr id="26663" name="AutoShape 39"/>
          <p:cNvSpPr>
            <a:spLocks noChangeArrowheads="1"/>
          </p:cNvSpPr>
          <p:nvPr/>
        </p:nvSpPr>
        <p:spPr bwMode="auto">
          <a:xfrm>
            <a:off x="847725" y="3289300"/>
            <a:ext cx="1146175" cy="635000"/>
          </a:xfrm>
          <a:prstGeom prst="roundRect">
            <a:avLst>
              <a:gd name="adj" fmla="val 12495"/>
            </a:avLst>
          </a:prstGeom>
          <a:noFill/>
          <a:ln w="12700">
            <a:solidFill>
              <a:srgbClr val="114FFB"/>
            </a:solidFill>
            <a:round/>
            <a:headEnd/>
            <a:tailEnd/>
          </a:ln>
          <a:effectLst/>
        </p:spPr>
        <p:txBody>
          <a:bodyPr wrap="none" anchor="ctr"/>
          <a:lstStyle/>
          <a:p>
            <a:endParaRPr lang="en-US"/>
          </a:p>
        </p:txBody>
      </p:sp>
      <p:sp>
        <p:nvSpPr>
          <p:cNvPr id="26664" name="AutoShape 40"/>
          <p:cNvSpPr>
            <a:spLocks noChangeArrowheads="1"/>
          </p:cNvSpPr>
          <p:nvPr/>
        </p:nvSpPr>
        <p:spPr bwMode="auto">
          <a:xfrm>
            <a:off x="2117725" y="3289300"/>
            <a:ext cx="1146175" cy="635000"/>
          </a:xfrm>
          <a:prstGeom prst="roundRect">
            <a:avLst>
              <a:gd name="adj" fmla="val 12495"/>
            </a:avLst>
          </a:prstGeom>
          <a:noFill/>
          <a:ln w="12700">
            <a:solidFill>
              <a:srgbClr val="114FFB"/>
            </a:solidFill>
            <a:round/>
            <a:headEnd/>
            <a:tailEnd/>
          </a:ln>
          <a:effectLst/>
        </p:spPr>
        <p:txBody>
          <a:bodyPr wrap="none" anchor="ctr"/>
          <a:lstStyle/>
          <a:p>
            <a:endParaRPr lang="en-US"/>
          </a:p>
        </p:txBody>
      </p:sp>
      <p:sp>
        <p:nvSpPr>
          <p:cNvPr id="26665" name="AutoShape 41"/>
          <p:cNvSpPr>
            <a:spLocks noChangeArrowheads="1"/>
          </p:cNvSpPr>
          <p:nvPr/>
        </p:nvSpPr>
        <p:spPr bwMode="auto">
          <a:xfrm>
            <a:off x="3400425" y="3289300"/>
            <a:ext cx="1146175" cy="635000"/>
          </a:xfrm>
          <a:prstGeom prst="roundRect">
            <a:avLst>
              <a:gd name="adj" fmla="val 12495"/>
            </a:avLst>
          </a:prstGeom>
          <a:noFill/>
          <a:ln w="12700">
            <a:solidFill>
              <a:srgbClr val="114FFB"/>
            </a:solidFill>
            <a:round/>
            <a:headEnd/>
            <a:tailEnd/>
          </a:ln>
          <a:effectLst/>
        </p:spPr>
        <p:txBody>
          <a:bodyPr wrap="none" anchor="ctr"/>
          <a:lstStyle/>
          <a:p>
            <a:endParaRPr lang="en-US"/>
          </a:p>
        </p:txBody>
      </p:sp>
      <p:sp>
        <p:nvSpPr>
          <p:cNvPr id="26666" name="AutoShape 42"/>
          <p:cNvSpPr>
            <a:spLocks noChangeArrowheads="1"/>
          </p:cNvSpPr>
          <p:nvPr/>
        </p:nvSpPr>
        <p:spPr bwMode="auto">
          <a:xfrm>
            <a:off x="3400425" y="2235200"/>
            <a:ext cx="1146175" cy="635000"/>
          </a:xfrm>
          <a:prstGeom prst="roundRect">
            <a:avLst>
              <a:gd name="adj" fmla="val 12495"/>
            </a:avLst>
          </a:prstGeom>
          <a:noFill/>
          <a:ln w="12700">
            <a:solidFill>
              <a:srgbClr val="114FFB"/>
            </a:solidFill>
            <a:round/>
            <a:headEnd/>
            <a:tailEnd/>
          </a:ln>
          <a:effectLst/>
        </p:spPr>
        <p:txBody>
          <a:bodyPr wrap="none" anchor="ctr"/>
          <a:lstStyle/>
          <a:p>
            <a:endParaRPr lang="en-US"/>
          </a:p>
        </p:txBody>
      </p:sp>
      <p:sp>
        <p:nvSpPr>
          <p:cNvPr id="26667" name="AutoShape 43"/>
          <p:cNvSpPr>
            <a:spLocks noChangeArrowheads="1"/>
          </p:cNvSpPr>
          <p:nvPr/>
        </p:nvSpPr>
        <p:spPr bwMode="auto">
          <a:xfrm>
            <a:off x="1435100" y="4305300"/>
            <a:ext cx="2514600" cy="1130300"/>
          </a:xfrm>
          <a:prstGeom prst="roundRect">
            <a:avLst>
              <a:gd name="adj" fmla="val 12495"/>
            </a:avLst>
          </a:prstGeom>
          <a:noFill/>
          <a:ln w="12700">
            <a:solidFill>
              <a:srgbClr val="114FFB"/>
            </a:solidFill>
            <a:round/>
            <a:headEnd/>
            <a:tailEnd/>
          </a:ln>
          <a:effectLst/>
        </p:spPr>
        <p:txBody>
          <a:bodyPr wrap="none" anchor="ctr"/>
          <a:lstStyle/>
          <a:p>
            <a:endParaRPr lang="en-US"/>
          </a:p>
        </p:txBody>
      </p:sp>
      <p:sp>
        <p:nvSpPr>
          <p:cNvPr id="26668" name="Rectangle 44"/>
          <p:cNvSpPr>
            <a:spLocks noChangeArrowheads="1"/>
          </p:cNvSpPr>
          <p:nvPr/>
        </p:nvSpPr>
        <p:spPr bwMode="auto">
          <a:xfrm>
            <a:off x="2106613" y="1738313"/>
            <a:ext cx="1150937" cy="314325"/>
          </a:xfrm>
          <a:prstGeom prst="rect">
            <a:avLst/>
          </a:prstGeom>
          <a:noFill/>
          <a:ln w="12700">
            <a:noFill/>
            <a:miter lim="800000"/>
            <a:headEnd/>
            <a:tailEnd/>
          </a:ln>
          <a:effectLst/>
        </p:spPr>
        <p:txBody>
          <a:bodyPr wrap="none" lIns="90488" tIns="44450" rIns="90488" bIns="44450">
            <a:spAutoFit/>
          </a:bodyPr>
          <a:lstStyle/>
          <a:p>
            <a:r>
              <a:rPr lang="en-US" sz="1400" b="1"/>
              <a:t>Workstation</a:t>
            </a:r>
          </a:p>
        </p:txBody>
      </p:sp>
      <p:sp>
        <p:nvSpPr>
          <p:cNvPr id="26669" name="AutoShape 45"/>
          <p:cNvSpPr>
            <a:spLocks noChangeArrowheads="1"/>
          </p:cNvSpPr>
          <p:nvPr/>
        </p:nvSpPr>
        <p:spPr bwMode="auto">
          <a:xfrm>
            <a:off x="3810000" y="2482850"/>
            <a:ext cx="146050" cy="31750"/>
          </a:xfrm>
          <a:prstGeom prst="rightArrow">
            <a:avLst>
              <a:gd name="adj1" fmla="val 50000"/>
              <a:gd name="adj2" fmla="val 128821"/>
            </a:avLst>
          </a:prstGeom>
          <a:solidFill>
            <a:srgbClr val="DADADA"/>
          </a:solidFill>
          <a:ln w="12700">
            <a:solidFill>
              <a:schemeClr val="tx1"/>
            </a:solidFill>
            <a:miter lim="800000"/>
            <a:headEnd/>
            <a:tailEnd/>
          </a:ln>
          <a:effectLst/>
        </p:spPr>
        <p:txBody>
          <a:bodyPr wrap="none" anchor="ctr"/>
          <a:lstStyle/>
          <a:p>
            <a:endParaRPr lang="en-US"/>
          </a:p>
        </p:txBody>
      </p:sp>
      <p:sp>
        <p:nvSpPr>
          <p:cNvPr id="26670" name="AutoShape 46"/>
          <p:cNvSpPr>
            <a:spLocks noChangeArrowheads="1"/>
          </p:cNvSpPr>
          <p:nvPr/>
        </p:nvSpPr>
        <p:spPr bwMode="auto">
          <a:xfrm>
            <a:off x="3568700" y="24511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1" name="AutoShape 47"/>
          <p:cNvSpPr>
            <a:spLocks noChangeArrowheads="1"/>
          </p:cNvSpPr>
          <p:nvPr/>
        </p:nvSpPr>
        <p:spPr bwMode="auto">
          <a:xfrm>
            <a:off x="3981450" y="24511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2" name="AutoShape 48"/>
          <p:cNvSpPr>
            <a:spLocks noChangeArrowheads="1"/>
          </p:cNvSpPr>
          <p:nvPr/>
        </p:nvSpPr>
        <p:spPr bwMode="auto">
          <a:xfrm>
            <a:off x="3987800" y="26797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3" name="AutoShape 49"/>
          <p:cNvSpPr>
            <a:spLocks noChangeArrowheads="1"/>
          </p:cNvSpPr>
          <p:nvPr/>
        </p:nvSpPr>
        <p:spPr bwMode="auto">
          <a:xfrm rot="16200000" flipH="1">
            <a:off x="4064000" y="2609850"/>
            <a:ext cx="57150" cy="31750"/>
          </a:xfrm>
          <a:prstGeom prst="rightArrow">
            <a:avLst>
              <a:gd name="adj1" fmla="val 50000"/>
              <a:gd name="adj2" fmla="val 53192"/>
            </a:avLst>
          </a:prstGeom>
          <a:solidFill>
            <a:srgbClr val="DADADA"/>
          </a:solidFill>
          <a:ln w="12700">
            <a:solidFill>
              <a:schemeClr val="tx1"/>
            </a:solidFill>
            <a:miter lim="800000"/>
            <a:headEnd/>
            <a:tailEnd/>
          </a:ln>
          <a:effectLst/>
        </p:spPr>
        <p:txBody>
          <a:bodyPr wrap="none" anchor="ctr"/>
          <a:lstStyle/>
          <a:p>
            <a:endParaRPr lang="en-US"/>
          </a:p>
        </p:txBody>
      </p:sp>
      <p:sp>
        <p:nvSpPr>
          <p:cNvPr id="26674" name="AutoShape 50"/>
          <p:cNvSpPr>
            <a:spLocks noChangeArrowheads="1"/>
          </p:cNvSpPr>
          <p:nvPr/>
        </p:nvSpPr>
        <p:spPr bwMode="auto">
          <a:xfrm>
            <a:off x="4235450" y="3416300"/>
            <a:ext cx="209550" cy="120650"/>
          </a:xfrm>
          <a:prstGeom prst="roundRect">
            <a:avLst>
              <a:gd name="adj" fmla="val 49995"/>
            </a:avLst>
          </a:prstGeom>
          <a:solidFill>
            <a:srgbClr val="00FF00"/>
          </a:solidFill>
          <a:ln w="12700">
            <a:solidFill>
              <a:srgbClr val="114FFB"/>
            </a:solidFill>
            <a:round/>
            <a:headEnd/>
            <a:tailEnd/>
          </a:ln>
          <a:effectLst/>
        </p:spPr>
        <p:txBody>
          <a:bodyPr wrap="none" anchor="ctr"/>
          <a:lstStyle/>
          <a:p>
            <a:endParaRPr lang="en-US"/>
          </a:p>
        </p:txBody>
      </p:sp>
      <p:sp>
        <p:nvSpPr>
          <p:cNvPr id="26675" name="AutoShape 51"/>
          <p:cNvSpPr>
            <a:spLocks noChangeArrowheads="1"/>
          </p:cNvSpPr>
          <p:nvPr/>
        </p:nvSpPr>
        <p:spPr bwMode="auto">
          <a:xfrm>
            <a:off x="1727200" y="35052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6" name="AutoShape 52"/>
          <p:cNvSpPr>
            <a:spLocks noChangeArrowheads="1"/>
          </p:cNvSpPr>
          <p:nvPr/>
        </p:nvSpPr>
        <p:spPr bwMode="auto">
          <a:xfrm>
            <a:off x="1149350" y="3536950"/>
            <a:ext cx="146050" cy="31750"/>
          </a:xfrm>
          <a:prstGeom prst="rightArrow">
            <a:avLst>
              <a:gd name="adj1" fmla="val 50000"/>
              <a:gd name="adj2" fmla="val 128821"/>
            </a:avLst>
          </a:prstGeom>
          <a:solidFill>
            <a:schemeClr val="tx1"/>
          </a:solidFill>
          <a:ln w="12700">
            <a:solidFill>
              <a:schemeClr val="tx1"/>
            </a:solidFill>
            <a:miter lim="800000"/>
            <a:headEnd/>
            <a:tailEnd/>
          </a:ln>
          <a:effectLst/>
        </p:spPr>
        <p:txBody>
          <a:bodyPr wrap="none" anchor="ctr"/>
          <a:lstStyle/>
          <a:p>
            <a:endParaRPr lang="en-US"/>
          </a:p>
        </p:txBody>
      </p:sp>
      <p:sp>
        <p:nvSpPr>
          <p:cNvPr id="26677" name="AutoShape 53"/>
          <p:cNvSpPr>
            <a:spLocks noChangeArrowheads="1"/>
          </p:cNvSpPr>
          <p:nvPr/>
        </p:nvSpPr>
        <p:spPr bwMode="auto">
          <a:xfrm>
            <a:off x="908050" y="35052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8" name="AutoShape 54"/>
          <p:cNvSpPr>
            <a:spLocks noChangeArrowheads="1"/>
          </p:cNvSpPr>
          <p:nvPr/>
        </p:nvSpPr>
        <p:spPr bwMode="auto">
          <a:xfrm>
            <a:off x="1320800" y="35052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79" name="AutoShape 55"/>
          <p:cNvSpPr>
            <a:spLocks noChangeArrowheads="1"/>
          </p:cNvSpPr>
          <p:nvPr/>
        </p:nvSpPr>
        <p:spPr bwMode="auto">
          <a:xfrm>
            <a:off x="1327150" y="37338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80" name="AutoShape 56"/>
          <p:cNvSpPr>
            <a:spLocks noChangeArrowheads="1"/>
          </p:cNvSpPr>
          <p:nvPr/>
        </p:nvSpPr>
        <p:spPr bwMode="auto">
          <a:xfrm rot="16200000" flipH="1">
            <a:off x="1403350" y="3663950"/>
            <a:ext cx="57150" cy="31750"/>
          </a:xfrm>
          <a:prstGeom prst="rightArrow">
            <a:avLst>
              <a:gd name="adj1" fmla="val 50000"/>
              <a:gd name="adj2" fmla="val 53192"/>
            </a:avLst>
          </a:prstGeom>
          <a:solidFill>
            <a:srgbClr val="DADADA"/>
          </a:solidFill>
          <a:ln w="12700">
            <a:solidFill>
              <a:schemeClr val="tx1"/>
            </a:solidFill>
            <a:miter lim="800000"/>
            <a:headEnd/>
            <a:tailEnd/>
          </a:ln>
          <a:effectLst/>
        </p:spPr>
        <p:txBody>
          <a:bodyPr wrap="none" anchor="ctr"/>
          <a:lstStyle/>
          <a:p>
            <a:endParaRPr lang="en-US"/>
          </a:p>
        </p:txBody>
      </p:sp>
      <p:sp>
        <p:nvSpPr>
          <p:cNvPr id="26681" name="AutoShape 57"/>
          <p:cNvSpPr>
            <a:spLocks noChangeArrowheads="1"/>
          </p:cNvSpPr>
          <p:nvPr/>
        </p:nvSpPr>
        <p:spPr bwMode="auto">
          <a:xfrm>
            <a:off x="1555750" y="3549650"/>
            <a:ext cx="146050" cy="31750"/>
          </a:xfrm>
          <a:prstGeom prst="rightArrow">
            <a:avLst>
              <a:gd name="adj1" fmla="val 50000"/>
              <a:gd name="adj2" fmla="val 128821"/>
            </a:avLst>
          </a:prstGeom>
          <a:solidFill>
            <a:srgbClr val="DADADA"/>
          </a:solidFill>
          <a:ln w="12700">
            <a:solidFill>
              <a:schemeClr val="tx1"/>
            </a:solidFill>
            <a:miter lim="800000"/>
            <a:headEnd/>
            <a:tailEnd/>
          </a:ln>
          <a:effectLst/>
        </p:spPr>
        <p:txBody>
          <a:bodyPr wrap="none" anchor="ctr"/>
          <a:lstStyle/>
          <a:p>
            <a:endParaRPr lang="en-US"/>
          </a:p>
        </p:txBody>
      </p:sp>
      <p:sp>
        <p:nvSpPr>
          <p:cNvPr id="26682" name="AutoShape 58"/>
          <p:cNvSpPr>
            <a:spLocks noChangeArrowheads="1"/>
          </p:cNvSpPr>
          <p:nvPr/>
        </p:nvSpPr>
        <p:spPr bwMode="auto">
          <a:xfrm>
            <a:off x="2984500" y="351155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83" name="AutoShape 59"/>
          <p:cNvSpPr>
            <a:spLocks noChangeArrowheads="1"/>
          </p:cNvSpPr>
          <p:nvPr/>
        </p:nvSpPr>
        <p:spPr bwMode="auto">
          <a:xfrm>
            <a:off x="2406650" y="3543300"/>
            <a:ext cx="146050" cy="31750"/>
          </a:xfrm>
          <a:prstGeom prst="rightArrow">
            <a:avLst>
              <a:gd name="adj1" fmla="val 50000"/>
              <a:gd name="adj2" fmla="val 128821"/>
            </a:avLst>
          </a:prstGeom>
          <a:solidFill>
            <a:srgbClr val="DADADA"/>
          </a:solidFill>
          <a:ln w="12700">
            <a:solidFill>
              <a:schemeClr val="tx1"/>
            </a:solidFill>
            <a:miter lim="800000"/>
            <a:headEnd/>
            <a:tailEnd/>
          </a:ln>
          <a:effectLst/>
        </p:spPr>
        <p:txBody>
          <a:bodyPr wrap="none" anchor="ctr"/>
          <a:lstStyle/>
          <a:p>
            <a:endParaRPr lang="en-US"/>
          </a:p>
        </p:txBody>
      </p:sp>
      <p:sp>
        <p:nvSpPr>
          <p:cNvPr id="26684" name="AutoShape 60"/>
          <p:cNvSpPr>
            <a:spLocks noChangeArrowheads="1"/>
          </p:cNvSpPr>
          <p:nvPr/>
        </p:nvSpPr>
        <p:spPr bwMode="auto">
          <a:xfrm>
            <a:off x="2165350" y="351155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85" name="AutoShape 61"/>
          <p:cNvSpPr>
            <a:spLocks noChangeArrowheads="1"/>
          </p:cNvSpPr>
          <p:nvPr/>
        </p:nvSpPr>
        <p:spPr bwMode="auto">
          <a:xfrm>
            <a:off x="2578100" y="351155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86" name="AutoShape 62"/>
          <p:cNvSpPr>
            <a:spLocks noChangeArrowheads="1"/>
          </p:cNvSpPr>
          <p:nvPr/>
        </p:nvSpPr>
        <p:spPr bwMode="auto">
          <a:xfrm>
            <a:off x="2813050" y="3556000"/>
            <a:ext cx="146050" cy="31750"/>
          </a:xfrm>
          <a:prstGeom prst="rightArrow">
            <a:avLst>
              <a:gd name="adj1" fmla="val 50000"/>
              <a:gd name="adj2" fmla="val 128821"/>
            </a:avLst>
          </a:prstGeom>
          <a:solidFill>
            <a:schemeClr val="tx1"/>
          </a:solidFill>
          <a:ln w="12700">
            <a:solidFill>
              <a:schemeClr val="tx1"/>
            </a:solidFill>
            <a:miter lim="800000"/>
            <a:headEnd/>
            <a:tailEnd/>
          </a:ln>
          <a:effectLst/>
        </p:spPr>
        <p:txBody>
          <a:bodyPr wrap="none" anchor="ctr"/>
          <a:lstStyle/>
          <a:p>
            <a:endParaRPr lang="en-US"/>
          </a:p>
        </p:txBody>
      </p:sp>
      <p:sp>
        <p:nvSpPr>
          <p:cNvPr id="26687" name="AutoShape 63"/>
          <p:cNvSpPr>
            <a:spLocks noChangeArrowheads="1"/>
          </p:cNvSpPr>
          <p:nvPr/>
        </p:nvSpPr>
        <p:spPr bwMode="auto">
          <a:xfrm>
            <a:off x="4235450" y="37338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88" name="AutoShape 64"/>
          <p:cNvSpPr>
            <a:spLocks noChangeArrowheads="1"/>
          </p:cNvSpPr>
          <p:nvPr/>
        </p:nvSpPr>
        <p:spPr bwMode="auto">
          <a:xfrm>
            <a:off x="3695700" y="3625850"/>
            <a:ext cx="146050" cy="31750"/>
          </a:xfrm>
          <a:prstGeom prst="rightArrow">
            <a:avLst>
              <a:gd name="adj1" fmla="val 50000"/>
              <a:gd name="adj2" fmla="val 128821"/>
            </a:avLst>
          </a:prstGeom>
          <a:solidFill>
            <a:schemeClr val="tx1"/>
          </a:solidFill>
          <a:ln w="12700">
            <a:solidFill>
              <a:schemeClr val="tx1"/>
            </a:solidFill>
            <a:miter lim="800000"/>
            <a:headEnd/>
            <a:tailEnd/>
          </a:ln>
          <a:effectLst/>
        </p:spPr>
        <p:txBody>
          <a:bodyPr wrap="none" anchor="ctr"/>
          <a:lstStyle/>
          <a:p>
            <a:endParaRPr lang="en-US"/>
          </a:p>
        </p:txBody>
      </p:sp>
      <p:sp>
        <p:nvSpPr>
          <p:cNvPr id="26689" name="AutoShape 65"/>
          <p:cNvSpPr>
            <a:spLocks noChangeArrowheads="1"/>
          </p:cNvSpPr>
          <p:nvPr/>
        </p:nvSpPr>
        <p:spPr bwMode="auto">
          <a:xfrm>
            <a:off x="3454400" y="35941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90" name="AutoShape 66"/>
          <p:cNvSpPr>
            <a:spLocks noChangeArrowheads="1"/>
          </p:cNvSpPr>
          <p:nvPr/>
        </p:nvSpPr>
        <p:spPr bwMode="auto">
          <a:xfrm>
            <a:off x="3867150" y="3594100"/>
            <a:ext cx="209550" cy="120650"/>
          </a:xfrm>
          <a:prstGeom prst="roundRect">
            <a:avLst>
              <a:gd name="adj" fmla="val 49995"/>
            </a:avLst>
          </a:prstGeom>
          <a:solidFill>
            <a:srgbClr val="DADADA"/>
          </a:solidFill>
          <a:ln w="12700">
            <a:solidFill>
              <a:srgbClr val="114FFB"/>
            </a:solidFill>
            <a:round/>
            <a:headEnd/>
            <a:tailEnd/>
          </a:ln>
          <a:effectLst/>
        </p:spPr>
        <p:txBody>
          <a:bodyPr wrap="none" anchor="ctr"/>
          <a:lstStyle/>
          <a:p>
            <a:endParaRPr lang="en-US"/>
          </a:p>
        </p:txBody>
      </p:sp>
      <p:sp>
        <p:nvSpPr>
          <p:cNvPr id="26691" name="AutoShape 67"/>
          <p:cNvSpPr>
            <a:spLocks noChangeArrowheads="1"/>
          </p:cNvSpPr>
          <p:nvPr/>
        </p:nvSpPr>
        <p:spPr bwMode="auto">
          <a:xfrm rot="-5400000">
            <a:off x="4273550" y="3632200"/>
            <a:ext cx="120650" cy="19050"/>
          </a:xfrm>
          <a:prstGeom prst="rightArrow">
            <a:avLst>
              <a:gd name="adj1" fmla="val 50000"/>
              <a:gd name="adj2" fmla="val 0"/>
            </a:avLst>
          </a:prstGeom>
          <a:solidFill>
            <a:schemeClr val="tx1"/>
          </a:solidFill>
          <a:ln w="12700">
            <a:solidFill>
              <a:schemeClr val="tx1"/>
            </a:solidFill>
            <a:miter lim="800000"/>
            <a:headEnd/>
            <a:tailEnd/>
          </a:ln>
          <a:effectLst/>
        </p:spPr>
        <p:txBody>
          <a:bodyPr wrap="none" anchor="ctr"/>
          <a:lstStyle/>
          <a:p>
            <a:endParaRPr lang="en-US"/>
          </a:p>
        </p:txBody>
      </p:sp>
      <p:sp>
        <p:nvSpPr>
          <p:cNvPr id="26692" name="AutoShape 68"/>
          <p:cNvSpPr>
            <a:spLocks noChangeArrowheads="1"/>
          </p:cNvSpPr>
          <p:nvPr/>
        </p:nvSpPr>
        <p:spPr bwMode="auto">
          <a:xfrm>
            <a:off x="3968750" y="3771900"/>
            <a:ext cx="228600" cy="31750"/>
          </a:xfrm>
          <a:prstGeom prst="rightArrow">
            <a:avLst>
              <a:gd name="adj1" fmla="val 50000"/>
              <a:gd name="adj2" fmla="val 201633"/>
            </a:avLst>
          </a:prstGeom>
          <a:solidFill>
            <a:schemeClr val="tx1"/>
          </a:solidFill>
          <a:ln w="12700">
            <a:solidFill>
              <a:schemeClr val="tx1"/>
            </a:solidFill>
            <a:miter lim="800000"/>
            <a:headEnd/>
            <a:tailEnd/>
          </a:ln>
          <a:effectLst/>
        </p:spPr>
        <p:txBody>
          <a:bodyPr wrap="none" anchor="ctr"/>
          <a:lstStyle/>
          <a:p>
            <a:endParaRPr lang="en-US"/>
          </a:p>
        </p:txBody>
      </p:sp>
      <p:sp>
        <p:nvSpPr>
          <p:cNvPr id="26693" name="Line 69"/>
          <p:cNvSpPr>
            <a:spLocks noChangeShapeType="1"/>
          </p:cNvSpPr>
          <p:nvPr/>
        </p:nvSpPr>
        <p:spPr bwMode="auto">
          <a:xfrm>
            <a:off x="3975100" y="3746500"/>
            <a:ext cx="0" cy="31750"/>
          </a:xfrm>
          <a:prstGeom prst="line">
            <a:avLst/>
          </a:prstGeom>
          <a:noFill/>
          <a:ln w="25400">
            <a:solidFill>
              <a:schemeClr val="tx1"/>
            </a:solidFill>
            <a:round/>
            <a:headEnd/>
            <a:tailEnd/>
          </a:ln>
          <a:effectLst/>
        </p:spPr>
        <p:txBody>
          <a:bodyPr wrap="none" anchor="ctr"/>
          <a:lstStyle/>
          <a:p>
            <a:endParaRPr lang="en-US"/>
          </a:p>
        </p:txBody>
      </p:sp>
      <p:sp>
        <p:nvSpPr>
          <p:cNvPr id="26694" name="AutoShape 70"/>
          <p:cNvSpPr>
            <a:spLocks noChangeArrowheads="1"/>
          </p:cNvSpPr>
          <p:nvPr/>
        </p:nvSpPr>
        <p:spPr bwMode="auto">
          <a:xfrm rot="-5400000">
            <a:off x="4100513" y="3125787"/>
            <a:ext cx="469900" cy="22225"/>
          </a:xfrm>
          <a:prstGeom prst="rightArrow">
            <a:avLst>
              <a:gd name="adj1" fmla="val 50000"/>
              <a:gd name="adj2" fmla="val 666196"/>
            </a:avLst>
          </a:prstGeom>
          <a:solidFill>
            <a:schemeClr val="accent1"/>
          </a:solidFill>
          <a:ln w="12700">
            <a:solidFill>
              <a:schemeClr val="accent1"/>
            </a:solidFill>
            <a:miter lim="800000"/>
            <a:headEnd/>
            <a:tailEnd/>
          </a:ln>
          <a:effectLst/>
        </p:spPr>
        <p:txBody>
          <a:bodyPr wrap="none" anchor="ctr"/>
          <a:lstStyle/>
          <a:p>
            <a:endParaRPr lang="en-US"/>
          </a:p>
        </p:txBody>
      </p:sp>
      <p:sp>
        <p:nvSpPr>
          <p:cNvPr id="26695" name="AutoShape 71"/>
          <p:cNvSpPr>
            <a:spLocks noChangeArrowheads="1"/>
          </p:cNvSpPr>
          <p:nvPr/>
        </p:nvSpPr>
        <p:spPr bwMode="auto">
          <a:xfrm>
            <a:off x="1587500" y="4603750"/>
            <a:ext cx="704850" cy="196850"/>
          </a:xfrm>
          <a:prstGeom prst="roundRect">
            <a:avLst>
              <a:gd name="adj" fmla="val 49995"/>
            </a:avLst>
          </a:prstGeom>
          <a:solidFill>
            <a:srgbClr val="00FF00"/>
          </a:solidFill>
          <a:ln w="12700">
            <a:solidFill>
              <a:srgbClr val="114FFB"/>
            </a:solidFill>
            <a:round/>
            <a:headEnd/>
            <a:tailEnd/>
          </a:ln>
          <a:effectLst/>
        </p:spPr>
        <p:txBody>
          <a:bodyPr wrap="none" anchor="ctr"/>
          <a:lstStyle/>
          <a:p>
            <a:endParaRPr lang="en-US"/>
          </a:p>
        </p:txBody>
      </p:sp>
      <p:sp>
        <p:nvSpPr>
          <p:cNvPr id="26696" name="AutoShape 72"/>
          <p:cNvSpPr>
            <a:spLocks noChangeArrowheads="1"/>
          </p:cNvSpPr>
          <p:nvPr/>
        </p:nvSpPr>
        <p:spPr bwMode="auto">
          <a:xfrm>
            <a:off x="2298700" y="4959350"/>
            <a:ext cx="704850" cy="196850"/>
          </a:xfrm>
          <a:prstGeom prst="roundRect">
            <a:avLst>
              <a:gd name="adj" fmla="val 49995"/>
            </a:avLst>
          </a:prstGeom>
          <a:solidFill>
            <a:srgbClr val="00FF00"/>
          </a:solidFill>
          <a:ln w="12700">
            <a:solidFill>
              <a:srgbClr val="114FFB"/>
            </a:solidFill>
            <a:round/>
            <a:headEnd/>
            <a:tailEnd/>
          </a:ln>
          <a:effectLst/>
        </p:spPr>
        <p:txBody>
          <a:bodyPr wrap="none" anchor="ctr"/>
          <a:lstStyle/>
          <a:p>
            <a:endParaRPr lang="en-US"/>
          </a:p>
        </p:txBody>
      </p:sp>
      <p:sp>
        <p:nvSpPr>
          <p:cNvPr id="26697" name="AutoShape 73"/>
          <p:cNvSpPr>
            <a:spLocks noChangeArrowheads="1"/>
          </p:cNvSpPr>
          <p:nvPr/>
        </p:nvSpPr>
        <p:spPr bwMode="auto">
          <a:xfrm>
            <a:off x="3003550" y="4514850"/>
            <a:ext cx="704850" cy="196850"/>
          </a:xfrm>
          <a:prstGeom prst="roundRect">
            <a:avLst>
              <a:gd name="adj" fmla="val 49995"/>
            </a:avLst>
          </a:prstGeom>
          <a:solidFill>
            <a:srgbClr val="00FF00"/>
          </a:solidFill>
          <a:ln w="12700">
            <a:solidFill>
              <a:srgbClr val="114FFB"/>
            </a:solidFill>
            <a:round/>
            <a:headEnd/>
            <a:tailEnd/>
          </a:ln>
          <a:effectLst/>
        </p:spPr>
        <p:txBody>
          <a:bodyPr wrap="none" anchor="ctr"/>
          <a:lstStyle/>
          <a:p>
            <a:endParaRPr lang="en-US"/>
          </a:p>
        </p:txBody>
      </p:sp>
      <p:sp>
        <p:nvSpPr>
          <p:cNvPr id="26698" name="AutoShape 74"/>
          <p:cNvSpPr>
            <a:spLocks noChangeArrowheads="1"/>
          </p:cNvSpPr>
          <p:nvPr/>
        </p:nvSpPr>
        <p:spPr bwMode="auto">
          <a:xfrm>
            <a:off x="1936750" y="5045075"/>
            <a:ext cx="317500" cy="25400"/>
          </a:xfrm>
          <a:prstGeom prst="rightArrow">
            <a:avLst>
              <a:gd name="adj1" fmla="val 50000"/>
              <a:gd name="adj2" fmla="val 350058"/>
            </a:avLst>
          </a:prstGeom>
          <a:solidFill>
            <a:schemeClr val="tx1"/>
          </a:solidFill>
          <a:ln w="12700">
            <a:solidFill>
              <a:schemeClr val="tx1"/>
            </a:solidFill>
            <a:miter lim="800000"/>
            <a:headEnd/>
            <a:tailEnd/>
          </a:ln>
          <a:effectLst/>
        </p:spPr>
        <p:txBody>
          <a:bodyPr wrap="none" anchor="ctr"/>
          <a:lstStyle/>
          <a:p>
            <a:endParaRPr lang="en-US"/>
          </a:p>
        </p:txBody>
      </p:sp>
      <p:sp>
        <p:nvSpPr>
          <p:cNvPr id="26699" name="Line 75"/>
          <p:cNvSpPr>
            <a:spLocks noChangeShapeType="1"/>
          </p:cNvSpPr>
          <p:nvPr/>
        </p:nvSpPr>
        <p:spPr bwMode="auto">
          <a:xfrm>
            <a:off x="1924050" y="4826000"/>
            <a:ext cx="0" cy="222250"/>
          </a:xfrm>
          <a:prstGeom prst="line">
            <a:avLst/>
          </a:prstGeom>
          <a:noFill/>
          <a:ln w="25400">
            <a:solidFill>
              <a:schemeClr val="tx1"/>
            </a:solidFill>
            <a:round/>
            <a:headEnd/>
            <a:tailEnd/>
          </a:ln>
          <a:effectLst/>
        </p:spPr>
        <p:txBody>
          <a:bodyPr wrap="none" anchor="ctr"/>
          <a:lstStyle/>
          <a:p>
            <a:endParaRPr lang="en-US"/>
          </a:p>
        </p:txBody>
      </p:sp>
      <p:sp>
        <p:nvSpPr>
          <p:cNvPr id="26700" name="AutoShape 76"/>
          <p:cNvSpPr>
            <a:spLocks noChangeArrowheads="1"/>
          </p:cNvSpPr>
          <p:nvPr/>
        </p:nvSpPr>
        <p:spPr bwMode="auto">
          <a:xfrm rot="-5400000">
            <a:off x="3213100" y="4867275"/>
            <a:ext cx="317500" cy="25400"/>
          </a:xfrm>
          <a:prstGeom prst="rightArrow">
            <a:avLst>
              <a:gd name="adj1" fmla="val 50000"/>
              <a:gd name="adj2" fmla="val 350058"/>
            </a:avLst>
          </a:prstGeom>
          <a:solidFill>
            <a:schemeClr val="tx1"/>
          </a:solidFill>
          <a:ln w="12700">
            <a:solidFill>
              <a:schemeClr val="tx1"/>
            </a:solidFill>
            <a:miter lim="800000"/>
            <a:headEnd/>
            <a:tailEnd/>
          </a:ln>
          <a:effectLst/>
        </p:spPr>
        <p:txBody>
          <a:bodyPr wrap="none" anchor="ctr"/>
          <a:lstStyle/>
          <a:p>
            <a:endParaRPr lang="en-US"/>
          </a:p>
        </p:txBody>
      </p:sp>
      <p:sp>
        <p:nvSpPr>
          <p:cNvPr id="26701" name="Line 77"/>
          <p:cNvSpPr>
            <a:spLocks noChangeShapeType="1"/>
          </p:cNvSpPr>
          <p:nvPr/>
        </p:nvSpPr>
        <p:spPr bwMode="auto">
          <a:xfrm>
            <a:off x="3028950" y="5054600"/>
            <a:ext cx="330200" cy="0"/>
          </a:xfrm>
          <a:prstGeom prst="line">
            <a:avLst/>
          </a:prstGeom>
          <a:noFill/>
          <a:ln w="25400">
            <a:solidFill>
              <a:schemeClr val="tx1"/>
            </a:solidFill>
            <a:round/>
            <a:headEnd/>
            <a:tailEnd/>
          </a:ln>
          <a:effectLst/>
        </p:spPr>
        <p:txBody>
          <a:bodyPr wrap="none" anchor="ctr"/>
          <a:lstStyle/>
          <a:p>
            <a:endParaRPr lang="en-US"/>
          </a:p>
        </p:txBody>
      </p:sp>
      <p:sp>
        <p:nvSpPr>
          <p:cNvPr id="26702" name="Rectangle 78"/>
          <p:cNvSpPr>
            <a:spLocks noChangeArrowheads="1"/>
          </p:cNvSpPr>
          <p:nvPr/>
        </p:nvSpPr>
        <p:spPr bwMode="auto">
          <a:xfrm>
            <a:off x="3397250" y="5130800"/>
            <a:ext cx="412750" cy="222250"/>
          </a:xfrm>
          <a:prstGeom prst="rect">
            <a:avLst/>
          </a:prstGeom>
          <a:solidFill>
            <a:schemeClr val="hlink"/>
          </a:solidFill>
          <a:ln w="12700">
            <a:noFill/>
            <a:miter lim="800000"/>
            <a:headEnd/>
            <a:tailEnd/>
          </a:ln>
          <a:effectLst/>
        </p:spPr>
        <p:txBody>
          <a:bodyPr wrap="none" anchor="ctr"/>
          <a:lstStyle/>
          <a:p>
            <a:endParaRPr lang="en-US"/>
          </a:p>
        </p:txBody>
      </p:sp>
      <p:sp>
        <p:nvSpPr>
          <p:cNvPr id="26703" name="AutoShape 79"/>
          <p:cNvSpPr>
            <a:spLocks noChangeArrowheads="1"/>
          </p:cNvSpPr>
          <p:nvPr/>
        </p:nvSpPr>
        <p:spPr bwMode="auto">
          <a:xfrm rot="-5400000">
            <a:off x="2162175" y="4419600"/>
            <a:ext cx="981075" cy="28575"/>
          </a:xfrm>
          <a:prstGeom prst="rightArrow">
            <a:avLst>
              <a:gd name="adj1" fmla="val 50000"/>
              <a:gd name="adj2" fmla="val 724179"/>
            </a:avLst>
          </a:prstGeom>
          <a:solidFill>
            <a:srgbClr val="00279F"/>
          </a:solidFill>
          <a:ln w="12700">
            <a:solidFill>
              <a:srgbClr val="00279F"/>
            </a:solidFill>
            <a:miter lim="800000"/>
            <a:headEnd/>
            <a:tailEnd/>
          </a:ln>
          <a:effectLst/>
        </p:spPr>
        <p:txBody>
          <a:bodyPr wrap="none" anchor="ctr"/>
          <a:lstStyle/>
          <a:p>
            <a:endParaRPr lang="en-US"/>
          </a:p>
        </p:txBody>
      </p:sp>
      <p:sp>
        <p:nvSpPr>
          <p:cNvPr id="26704" name="AutoShape 80"/>
          <p:cNvSpPr>
            <a:spLocks noChangeArrowheads="1"/>
          </p:cNvSpPr>
          <p:nvPr/>
        </p:nvSpPr>
        <p:spPr bwMode="auto">
          <a:xfrm rot="-3060000">
            <a:off x="3340101" y="4184650"/>
            <a:ext cx="704850" cy="34925"/>
          </a:xfrm>
          <a:prstGeom prst="rightArrow">
            <a:avLst>
              <a:gd name="adj1" fmla="val 50000"/>
              <a:gd name="adj2" fmla="val 425687"/>
            </a:avLst>
          </a:prstGeom>
          <a:solidFill>
            <a:schemeClr val="accent1"/>
          </a:solidFill>
          <a:ln w="12700">
            <a:solidFill>
              <a:schemeClr val="accent1"/>
            </a:solidFill>
            <a:miter lim="800000"/>
            <a:headEnd/>
            <a:tailEnd/>
          </a:ln>
          <a:effectLst/>
        </p:spPr>
        <p:txBody>
          <a:bodyPr wrap="none" anchor="ctr"/>
          <a:lstStyle/>
          <a:p>
            <a:endParaRPr lang="en-US"/>
          </a:p>
        </p:txBody>
      </p:sp>
      <p:sp>
        <p:nvSpPr>
          <p:cNvPr id="26705" name="AutoShape 81"/>
          <p:cNvSpPr>
            <a:spLocks noChangeArrowheads="1"/>
          </p:cNvSpPr>
          <p:nvPr/>
        </p:nvSpPr>
        <p:spPr bwMode="auto">
          <a:xfrm rot="3060000" flipH="1">
            <a:off x="1270001" y="4248150"/>
            <a:ext cx="704850" cy="34925"/>
          </a:xfrm>
          <a:prstGeom prst="rightArrow">
            <a:avLst>
              <a:gd name="adj1" fmla="val 50000"/>
              <a:gd name="adj2" fmla="val 425687"/>
            </a:avLst>
          </a:prstGeom>
          <a:solidFill>
            <a:schemeClr val="accent1"/>
          </a:solidFill>
          <a:ln w="12700">
            <a:solidFill>
              <a:schemeClr val="accent1"/>
            </a:solidFill>
            <a:miter lim="800000"/>
            <a:headEnd/>
            <a:tailEnd/>
          </a:ln>
          <a:effectLst/>
        </p:spPr>
        <p:txBody>
          <a:bodyPr wrap="none" anchor="ctr"/>
          <a:lstStyle/>
          <a:p>
            <a:endParaRPr lang="en-US"/>
          </a:p>
        </p:txBody>
      </p:sp>
      <p:sp>
        <p:nvSpPr>
          <p:cNvPr id="26706" name="Rectangle 82"/>
          <p:cNvSpPr>
            <a:spLocks noChangeArrowheads="1"/>
          </p:cNvSpPr>
          <p:nvPr/>
        </p:nvSpPr>
        <p:spPr bwMode="auto">
          <a:xfrm>
            <a:off x="1484313" y="5210175"/>
            <a:ext cx="630237" cy="223838"/>
          </a:xfrm>
          <a:prstGeom prst="rect">
            <a:avLst/>
          </a:prstGeom>
          <a:noFill/>
          <a:ln w="12700">
            <a:noFill/>
            <a:miter lim="800000"/>
            <a:headEnd/>
            <a:tailEnd/>
          </a:ln>
          <a:effectLst/>
        </p:spPr>
        <p:txBody>
          <a:bodyPr wrap="none" lIns="90488" tIns="44450" rIns="90488" bIns="44450">
            <a:spAutoFit/>
          </a:bodyPr>
          <a:lstStyle/>
          <a:p>
            <a:r>
              <a:rPr lang="en-US" sz="800"/>
              <a:t>DF-level 0</a:t>
            </a:r>
          </a:p>
        </p:txBody>
      </p:sp>
      <p:sp>
        <p:nvSpPr>
          <p:cNvPr id="26707" name="Rectangle 83"/>
          <p:cNvSpPr>
            <a:spLocks noChangeArrowheads="1"/>
          </p:cNvSpPr>
          <p:nvPr/>
        </p:nvSpPr>
        <p:spPr bwMode="auto">
          <a:xfrm>
            <a:off x="3363913" y="5133975"/>
            <a:ext cx="476250" cy="223838"/>
          </a:xfrm>
          <a:prstGeom prst="rect">
            <a:avLst/>
          </a:prstGeom>
          <a:noFill/>
          <a:ln w="12700">
            <a:noFill/>
            <a:miter lim="800000"/>
            <a:headEnd/>
            <a:tailEnd/>
          </a:ln>
          <a:effectLst/>
        </p:spPr>
        <p:txBody>
          <a:bodyPr lIns="90488" tIns="44450" rIns="90488" bIns="44450">
            <a:spAutoFit/>
          </a:bodyPr>
          <a:lstStyle/>
          <a:p>
            <a:r>
              <a:rPr lang="en-US" sz="800" b="1"/>
              <a:t>Alarm</a:t>
            </a:r>
          </a:p>
        </p:txBody>
      </p:sp>
      <p:sp>
        <p:nvSpPr>
          <p:cNvPr id="26708" name="Rectangle 84"/>
          <p:cNvSpPr>
            <a:spLocks noChangeArrowheads="1"/>
          </p:cNvSpPr>
          <p:nvPr/>
        </p:nvSpPr>
        <p:spPr bwMode="auto">
          <a:xfrm>
            <a:off x="2068513" y="5413375"/>
            <a:ext cx="1089025" cy="223838"/>
          </a:xfrm>
          <a:prstGeom prst="rect">
            <a:avLst/>
          </a:prstGeom>
          <a:noFill/>
          <a:ln w="12700">
            <a:noFill/>
            <a:miter lim="800000"/>
            <a:headEnd/>
            <a:tailEnd/>
          </a:ln>
          <a:effectLst/>
        </p:spPr>
        <p:txBody>
          <a:bodyPr wrap="none" lIns="90488" tIns="44450" rIns="90488" bIns="44450">
            <a:spAutoFit/>
          </a:bodyPr>
          <a:lstStyle/>
          <a:p>
            <a:r>
              <a:rPr lang="en-US" sz="800" b="1">
                <a:latin typeface="Teletype"/>
              </a:rPr>
              <a:t>Data Flow Diagrams</a:t>
            </a:r>
          </a:p>
        </p:txBody>
      </p:sp>
      <p:sp>
        <p:nvSpPr>
          <p:cNvPr id="26709" name="Rectangle 85"/>
          <p:cNvSpPr>
            <a:spLocks noChangeArrowheads="1"/>
          </p:cNvSpPr>
          <p:nvPr/>
        </p:nvSpPr>
        <p:spPr bwMode="auto">
          <a:xfrm>
            <a:off x="823913" y="3279775"/>
            <a:ext cx="630237" cy="223838"/>
          </a:xfrm>
          <a:prstGeom prst="rect">
            <a:avLst/>
          </a:prstGeom>
          <a:noFill/>
          <a:ln w="12700">
            <a:noFill/>
            <a:miter lim="800000"/>
            <a:headEnd/>
            <a:tailEnd/>
          </a:ln>
          <a:effectLst/>
        </p:spPr>
        <p:txBody>
          <a:bodyPr wrap="none" lIns="90488" tIns="44450" rIns="90488" bIns="44450">
            <a:spAutoFit/>
          </a:bodyPr>
          <a:lstStyle/>
          <a:p>
            <a:r>
              <a:rPr lang="en-US" sz="800"/>
              <a:t>DF-level 1</a:t>
            </a:r>
          </a:p>
        </p:txBody>
      </p:sp>
      <p:sp>
        <p:nvSpPr>
          <p:cNvPr id="26710" name="Rectangle 86"/>
          <p:cNvSpPr>
            <a:spLocks noChangeArrowheads="1"/>
          </p:cNvSpPr>
          <p:nvPr/>
        </p:nvSpPr>
        <p:spPr bwMode="auto">
          <a:xfrm>
            <a:off x="2081213" y="3279775"/>
            <a:ext cx="630237" cy="223838"/>
          </a:xfrm>
          <a:prstGeom prst="rect">
            <a:avLst/>
          </a:prstGeom>
          <a:noFill/>
          <a:ln w="12700">
            <a:noFill/>
            <a:miter lim="800000"/>
            <a:headEnd/>
            <a:tailEnd/>
          </a:ln>
          <a:effectLst/>
        </p:spPr>
        <p:txBody>
          <a:bodyPr wrap="none" lIns="90488" tIns="44450" rIns="90488" bIns="44450">
            <a:spAutoFit/>
          </a:bodyPr>
          <a:lstStyle/>
          <a:p>
            <a:r>
              <a:rPr lang="en-US" sz="800"/>
              <a:t>DF-level 1</a:t>
            </a:r>
          </a:p>
        </p:txBody>
      </p:sp>
      <p:sp>
        <p:nvSpPr>
          <p:cNvPr id="26711" name="Rectangle 87"/>
          <p:cNvSpPr>
            <a:spLocks noChangeArrowheads="1"/>
          </p:cNvSpPr>
          <p:nvPr/>
        </p:nvSpPr>
        <p:spPr bwMode="auto">
          <a:xfrm>
            <a:off x="3382963" y="3279775"/>
            <a:ext cx="630237" cy="223838"/>
          </a:xfrm>
          <a:prstGeom prst="rect">
            <a:avLst/>
          </a:prstGeom>
          <a:noFill/>
          <a:ln w="12700">
            <a:noFill/>
            <a:miter lim="800000"/>
            <a:headEnd/>
            <a:tailEnd/>
          </a:ln>
          <a:effectLst/>
        </p:spPr>
        <p:txBody>
          <a:bodyPr wrap="none" lIns="90488" tIns="44450" rIns="90488" bIns="44450">
            <a:spAutoFit/>
          </a:bodyPr>
          <a:lstStyle/>
          <a:p>
            <a:r>
              <a:rPr lang="en-US" sz="800"/>
              <a:t>DF-level 1</a:t>
            </a:r>
          </a:p>
        </p:txBody>
      </p:sp>
      <p:sp>
        <p:nvSpPr>
          <p:cNvPr id="26712" name="Rectangle 88"/>
          <p:cNvSpPr>
            <a:spLocks noChangeArrowheads="1"/>
          </p:cNvSpPr>
          <p:nvPr/>
        </p:nvSpPr>
        <p:spPr bwMode="auto">
          <a:xfrm>
            <a:off x="3382963" y="2225675"/>
            <a:ext cx="630237" cy="223838"/>
          </a:xfrm>
          <a:prstGeom prst="rect">
            <a:avLst/>
          </a:prstGeom>
          <a:noFill/>
          <a:ln w="12700">
            <a:noFill/>
            <a:miter lim="800000"/>
            <a:headEnd/>
            <a:tailEnd/>
          </a:ln>
          <a:effectLst/>
        </p:spPr>
        <p:txBody>
          <a:bodyPr wrap="none" lIns="90488" tIns="44450" rIns="90488" bIns="44450">
            <a:spAutoFit/>
          </a:bodyPr>
          <a:lstStyle/>
          <a:p>
            <a:r>
              <a:rPr lang="en-US" sz="800"/>
              <a:t>DF-level 2</a:t>
            </a:r>
          </a:p>
        </p:txBody>
      </p:sp>
      <p:sp>
        <p:nvSpPr>
          <p:cNvPr id="26713" name="Rectangle 89"/>
          <p:cNvSpPr>
            <a:spLocks noChangeArrowheads="1"/>
          </p:cNvSpPr>
          <p:nvPr/>
        </p:nvSpPr>
        <p:spPr bwMode="auto">
          <a:xfrm>
            <a:off x="915988" y="5826125"/>
            <a:ext cx="1031875" cy="284163"/>
          </a:xfrm>
          <a:prstGeom prst="rect">
            <a:avLst/>
          </a:prstGeom>
          <a:noFill/>
          <a:ln w="12700">
            <a:noFill/>
            <a:miter lim="800000"/>
            <a:headEnd/>
            <a:tailEnd/>
          </a:ln>
          <a:effectLst/>
        </p:spPr>
        <p:txBody>
          <a:bodyPr lIns="90488" tIns="44450" rIns="90488" bIns="44450">
            <a:spAutoFit/>
          </a:bodyPr>
          <a:lstStyle/>
          <a:p>
            <a:pPr algn="ctr"/>
            <a:r>
              <a:rPr lang="en-US" sz="1200"/>
              <a:t>Reports</a:t>
            </a:r>
          </a:p>
        </p:txBody>
      </p:sp>
      <p:sp>
        <p:nvSpPr>
          <p:cNvPr id="26714" name="Rectangle 90"/>
          <p:cNvSpPr>
            <a:spLocks noChangeArrowheads="1"/>
          </p:cNvSpPr>
          <p:nvPr/>
        </p:nvSpPr>
        <p:spPr bwMode="auto">
          <a:xfrm>
            <a:off x="2116138" y="5822950"/>
            <a:ext cx="1031875" cy="284163"/>
          </a:xfrm>
          <a:prstGeom prst="rect">
            <a:avLst/>
          </a:prstGeom>
          <a:noFill/>
          <a:ln w="12700">
            <a:noFill/>
            <a:miter lim="800000"/>
            <a:headEnd/>
            <a:tailEnd/>
          </a:ln>
          <a:effectLst/>
        </p:spPr>
        <p:txBody>
          <a:bodyPr lIns="90488" tIns="44450" rIns="90488" bIns="44450">
            <a:spAutoFit/>
          </a:bodyPr>
          <a:lstStyle/>
          <a:p>
            <a:pPr algn="ctr"/>
            <a:r>
              <a:rPr lang="en-US" sz="1200"/>
              <a:t>Analytics</a:t>
            </a:r>
          </a:p>
        </p:txBody>
      </p:sp>
      <p:sp>
        <p:nvSpPr>
          <p:cNvPr id="26715" name="Rectangle 91"/>
          <p:cNvSpPr>
            <a:spLocks noChangeArrowheads="1"/>
          </p:cNvSpPr>
          <p:nvPr/>
        </p:nvSpPr>
        <p:spPr bwMode="auto">
          <a:xfrm>
            <a:off x="3354388" y="5822950"/>
            <a:ext cx="1031875" cy="284163"/>
          </a:xfrm>
          <a:prstGeom prst="rect">
            <a:avLst/>
          </a:prstGeom>
          <a:noFill/>
          <a:ln w="12700">
            <a:noFill/>
            <a:miter lim="800000"/>
            <a:headEnd/>
            <a:tailEnd/>
          </a:ln>
          <a:effectLst/>
        </p:spPr>
        <p:txBody>
          <a:bodyPr lIns="90488" tIns="44450" rIns="90488" bIns="44450">
            <a:spAutoFit/>
          </a:bodyPr>
          <a:lstStyle/>
          <a:p>
            <a:pPr algn="ctr"/>
            <a:r>
              <a:rPr lang="en-US" sz="1200"/>
              <a:t>Metrics</a:t>
            </a:r>
          </a:p>
        </p:txBody>
      </p:sp>
      <p:sp>
        <p:nvSpPr>
          <p:cNvPr id="26716" name="Line 92"/>
          <p:cNvSpPr>
            <a:spLocks noChangeShapeType="1"/>
          </p:cNvSpPr>
          <p:nvPr/>
        </p:nvSpPr>
        <p:spPr bwMode="auto">
          <a:xfrm>
            <a:off x="4908550" y="5505450"/>
            <a:ext cx="1250950" cy="0"/>
          </a:xfrm>
          <a:prstGeom prst="line">
            <a:avLst/>
          </a:prstGeom>
          <a:noFill/>
          <a:ln w="25400">
            <a:solidFill>
              <a:schemeClr val="tx1"/>
            </a:solidFill>
            <a:round/>
            <a:headEnd type="triangle" w="med" len="med"/>
            <a:tailEnd type="triangle" w="med" len="med"/>
          </a:ln>
          <a:effectLst/>
        </p:spPr>
        <p:txBody>
          <a:bodyPr wrap="none" anchor="ctr"/>
          <a:lstStyle/>
          <a:p>
            <a:endParaRPr lang="en-US"/>
          </a:p>
        </p:txBody>
      </p:sp>
    </p:spTree>
    <p:extLst>
      <p:ext uri="{BB962C8B-B14F-4D97-AF65-F5344CB8AC3E}">
        <p14:creationId xmlns:p14="http://schemas.microsoft.com/office/powerpoint/2010/main" val="39394500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15</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4200" b="1" dirty="0">
                <a:latin typeface="Times New Roman" panose="02020603050405020304" pitchFamily="18" charset="0"/>
                <a:cs typeface="Times New Roman" panose="02020603050405020304" pitchFamily="18" charset="0"/>
              </a:rPr>
              <a:t>Continuous Monitoring</a:t>
            </a:r>
            <a:r>
              <a:rPr lang="zh-CN" altLang="en-US" sz="4200" b="1" dirty="0">
                <a:latin typeface="Times New Roman" panose="02020603050405020304" pitchFamily="18" charset="0"/>
                <a:cs typeface="Times New Roman" panose="02020603050405020304" pitchFamily="18" charset="0"/>
              </a:rPr>
              <a:t> </a:t>
            </a:r>
            <a:r>
              <a:rPr lang="en-US" altLang="zh-CN" sz="4200" b="1" dirty="0">
                <a:latin typeface="Times New Roman" panose="02020603050405020304" pitchFamily="18" charset="0"/>
                <a:cs typeface="Times New Roman" panose="02020603050405020304" pitchFamily="18" charset="0"/>
              </a:rPr>
              <a:t>(1/4)</a:t>
            </a:r>
            <a:br>
              <a:rPr lang="en-US" sz="3800" b="1" dirty="0">
                <a:latin typeface="Times New Roman" panose="02020603050405020304" pitchFamily="18" charset="0"/>
                <a:cs typeface="Times New Roman" panose="02020603050405020304" pitchFamily="18" charset="0"/>
              </a:rPr>
            </a:br>
            <a:br>
              <a:rPr lang="en-US" sz="3800" b="1" dirty="0">
                <a:latin typeface="Times New Roman" panose="02020603050405020304" pitchFamily="18" charset="0"/>
                <a:cs typeface="Times New Roman" panose="02020603050405020304" pitchFamily="18" charset="0"/>
              </a:rPr>
            </a:br>
            <a:r>
              <a:rPr lang="en-US" sz="3200" b="1" dirty="0" err="1">
                <a:latin typeface="Times New Roman" panose="02020603050405020304" pitchFamily="18" charset="0"/>
                <a:cs typeface="Times New Roman" panose="02020603050405020304" pitchFamily="18" charset="0"/>
              </a:rPr>
              <a:t>Unibanco</a:t>
            </a:r>
            <a:r>
              <a:rPr lang="en-US" sz="3200" b="1" dirty="0">
                <a:latin typeface="Times New Roman" panose="02020603050405020304" pitchFamily="18" charset="0"/>
                <a:cs typeface="Times New Roman" panose="02020603050405020304" pitchFamily="18" charset="0"/>
              </a:rPr>
              <a:t> Project </a:t>
            </a:r>
          </a:p>
        </p:txBody>
      </p:sp>
    </p:spTree>
    <p:extLst>
      <p:ext uri="{BB962C8B-B14F-4D97-AF65-F5344CB8AC3E}">
        <p14:creationId xmlns:p14="http://schemas.microsoft.com/office/powerpoint/2010/main" val="119938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25EA15E-3BA0-42EF-9630-A6D0A6F2E884}" type="slidenum">
              <a:rPr lang="en-US" sz="1400">
                <a:solidFill>
                  <a:srgbClr val="5F5F5F"/>
                </a:solidFill>
                <a:latin typeface="Times New Roman" panose="02020603050405020304" pitchFamily="18" charset="0"/>
                <a:cs typeface="Times New Roman" panose="02020603050405020304" pitchFamily="18" charset="0"/>
              </a:rPr>
              <a:pPr algn="r" eaLnBrk="1" hangingPunct="1"/>
              <a:t>16</a:t>
            </a:fld>
            <a:endParaRPr lang="en-US" sz="1400">
              <a:solidFill>
                <a:srgbClr val="5F5F5F"/>
              </a:solidFill>
              <a:latin typeface="Times New Roman" panose="02020603050405020304" pitchFamily="18" charset="0"/>
              <a:cs typeface="Times New Roman" panose="02020603050405020304" pitchFamily="18" charset="0"/>
            </a:endParaRPr>
          </a:p>
        </p:txBody>
      </p:sp>
      <p:sp>
        <p:nvSpPr>
          <p:cNvPr id="41988"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B32D69D-624B-401C-AFF7-08C9E9F9EE20}" type="slidenum">
              <a:rPr lang="en-US" sz="1400">
                <a:solidFill>
                  <a:srgbClr val="5F5F5F"/>
                </a:solidFill>
                <a:latin typeface="Times New Roman" panose="02020603050405020304" pitchFamily="18" charset="0"/>
                <a:cs typeface="Times New Roman" panose="02020603050405020304" pitchFamily="18" charset="0"/>
              </a:rPr>
              <a:pPr algn="r" eaLnBrk="1" hangingPunct="1"/>
              <a:t>16</a:t>
            </a:fld>
            <a:endParaRPr lang="en-US" sz="1400">
              <a:solidFill>
                <a:srgbClr val="5F5F5F"/>
              </a:solidFill>
              <a:latin typeface="Times New Roman" panose="02020603050405020304" pitchFamily="18" charset="0"/>
              <a:cs typeface="Times New Roman" panose="02020603050405020304" pitchFamily="18" charset="0"/>
            </a:endParaRPr>
          </a:p>
        </p:txBody>
      </p:sp>
      <p:sp>
        <p:nvSpPr>
          <p:cNvPr id="41989" name="Rectangle 2"/>
          <p:cNvSpPr>
            <a:spLocks noGrp="1" noChangeArrowheads="1"/>
          </p:cNvSpPr>
          <p:nvPr>
            <p:ph type="title" idx="4294967295"/>
          </p:nvPr>
        </p:nvSpPr>
        <p:spPr/>
        <p:txBody>
          <a:bodyPr/>
          <a:lstStyle/>
          <a:p>
            <a:r>
              <a:rPr lang="en-US" dirty="0">
                <a:latin typeface="Times New Roman" panose="02020603050405020304" pitchFamily="18" charset="0"/>
                <a:cs typeface="Times New Roman" panose="02020603050405020304" pitchFamily="18" charset="0"/>
              </a:rPr>
              <a:t>Branch Monitoring</a:t>
            </a:r>
          </a:p>
        </p:txBody>
      </p:sp>
      <p:sp>
        <p:nvSpPr>
          <p:cNvPr id="2" name="Rectangle 3"/>
          <p:cNvSpPr>
            <a:spLocks noGrp="1" noChangeArrowheads="1"/>
          </p:cNvSpPr>
          <p:nvPr>
            <p:ph type="body" idx="4294967295"/>
          </p:nvPr>
        </p:nvSpPr>
        <p:spPr/>
        <p:txBody>
          <a:bodyPr>
            <a:normAutofit/>
          </a:bodyPr>
          <a:lstStyle/>
          <a:p>
            <a:r>
              <a:rPr lang="en-US" sz="2600" dirty="0">
                <a:solidFill>
                  <a:schemeClr val="tx1"/>
                </a:solidFill>
                <a:latin typeface="Times New Roman" panose="02020603050405020304" pitchFamily="18" charset="0"/>
                <a:cs typeface="Times New Roman" panose="02020603050405020304" pitchFamily="18" charset="0"/>
              </a:rPr>
              <a:t>Heuristics for 17 monitoring procedures that monitor about 1400 branches are being re-calculated</a:t>
            </a:r>
          </a:p>
          <a:p>
            <a:r>
              <a:rPr lang="en-US" sz="2600" dirty="0">
                <a:solidFill>
                  <a:schemeClr val="tx1"/>
                </a:solidFill>
                <a:latin typeface="Times New Roman" panose="02020603050405020304" pitchFamily="18" charset="0"/>
                <a:cs typeface="Times New Roman" panose="02020603050405020304" pitchFamily="18" charset="0"/>
              </a:rPr>
              <a:t>Have retained IBM as the “systems integrator” for hardware expansion and systems implementation of continuous audit analytics</a:t>
            </a:r>
          </a:p>
          <a:p>
            <a:r>
              <a:rPr lang="en-US" sz="2600" dirty="0">
                <a:solidFill>
                  <a:schemeClr val="tx1"/>
                </a:solidFill>
                <a:latin typeface="Times New Roman" panose="02020603050405020304" pitchFamily="18" charset="0"/>
                <a:cs typeface="Times New Roman" panose="02020603050405020304" pitchFamily="18" charset="0"/>
              </a:rPr>
              <a:t>Is focusing on transitory accounts</a:t>
            </a:r>
          </a:p>
          <a:p>
            <a:pPr lvl="1"/>
            <a:r>
              <a:rPr lang="en-US" sz="2200" dirty="0">
                <a:solidFill>
                  <a:schemeClr val="tx1"/>
                </a:solidFill>
                <a:latin typeface="Times New Roman" panose="02020603050405020304" pitchFamily="18" charset="0"/>
                <a:cs typeface="Times New Roman" panose="02020603050405020304" pitchFamily="18" charset="0"/>
              </a:rPr>
              <a:t>About 10,000 general ledger accounts</a:t>
            </a:r>
          </a:p>
          <a:p>
            <a:pPr lvl="1"/>
            <a:r>
              <a:rPr lang="en-US" sz="2200" dirty="0">
                <a:solidFill>
                  <a:schemeClr val="tx1"/>
                </a:solidFill>
                <a:latin typeface="Times New Roman" panose="02020603050405020304" pitchFamily="18" charset="0"/>
                <a:cs typeface="Times New Roman" panose="02020603050405020304" pitchFamily="18" charset="0"/>
              </a:rPr>
              <a:t>Unclear how many are transitory</a:t>
            </a:r>
          </a:p>
          <a:p>
            <a:pPr lvl="1"/>
            <a:r>
              <a:rPr lang="en-US" sz="2200" dirty="0">
                <a:solidFill>
                  <a:schemeClr val="tx1"/>
                </a:solidFill>
                <a:latin typeface="Times New Roman" panose="02020603050405020304" pitchFamily="18" charset="0"/>
                <a:cs typeface="Times New Roman" panose="02020603050405020304" pitchFamily="18" charset="0"/>
              </a:rPr>
              <a:t>Range a large number of business units</a:t>
            </a:r>
          </a:p>
          <a:p>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FB7A451-A59F-E44D-8342-76622FFD52D8}"/>
              </a:ext>
            </a:extLst>
          </p:cNvPr>
          <p:cNvSpPr>
            <a:spLocks noGrp="1"/>
          </p:cNvSpPr>
          <p:nvPr>
            <p:ph type="sldNum" sz="quarter" idx="10"/>
          </p:nvPr>
        </p:nvSpPr>
        <p:spPr/>
        <p:txBody>
          <a:bodyPr/>
          <a:lstStyle/>
          <a:p>
            <a:fld id="{5744759D-0EFF-4FB2-9CCE-04E00944F0FE}" type="slidenum">
              <a:rPr lang="en-US" smtClean="0"/>
              <a:pPr/>
              <a:t>16</a:t>
            </a:fld>
            <a:endParaRPr lang="en-US" dirty="0"/>
          </a:p>
        </p:txBody>
      </p:sp>
    </p:spTree>
    <p:extLst>
      <p:ext uri="{BB962C8B-B14F-4D97-AF65-F5344CB8AC3E}">
        <p14:creationId xmlns:p14="http://schemas.microsoft.com/office/powerpoint/2010/main" val="131188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2877C3E-8125-4F4B-8CFA-EB2CAB5E7F36}" type="slidenum">
              <a:rPr lang="en-US" sz="1400">
                <a:solidFill>
                  <a:srgbClr val="5F5F5F"/>
                </a:solidFill>
                <a:latin typeface="Times New Roman" panose="02020603050405020304" pitchFamily="18" charset="0"/>
                <a:cs typeface="Times New Roman" panose="02020603050405020304" pitchFamily="18" charset="0"/>
              </a:rPr>
              <a:pPr algn="r" eaLnBrk="1" hangingPunct="1"/>
              <a:t>17</a:t>
            </a:fld>
            <a:endParaRPr lang="en-US" sz="1400">
              <a:solidFill>
                <a:srgbClr val="5F5F5F"/>
              </a:solidFill>
              <a:latin typeface="Times New Roman" panose="02020603050405020304" pitchFamily="18" charset="0"/>
              <a:cs typeface="Times New Roman" panose="02020603050405020304" pitchFamily="18" charset="0"/>
            </a:endParaRPr>
          </a:p>
        </p:txBody>
      </p:sp>
      <p:sp>
        <p:nvSpPr>
          <p:cNvPr id="43012" name="Rectangle 2"/>
          <p:cNvSpPr>
            <a:spLocks noGrp="1" noChangeArrowheads="1"/>
          </p:cNvSpPr>
          <p:nvPr>
            <p:ph type="title"/>
          </p:nvPr>
        </p:nvSpPr>
        <p:spPr>
          <a:xfrm>
            <a:off x="457200" y="803274"/>
            <a:ext cx="8229600" cy="808038"/>
          </a:xfrm>
        </p:spPr>
        <p:txBody>
          <a:bodyPr/>
          <a:lstStyle/>
          <a:p>
            <a:r>
              <a:rPr lang="en-US" dirty="0" err="1">
                <a:latin typeface="Times New Roman" panose="02020603050405020304" pitchFamily="18" charset="0"/>
                <a:cs typeface="Times New Roman" panose="02020603050405020304" pitchFamily="18" charset="0"/>
              </a:rPr>
              <a:t>Unibanco</a:t>
            </a:r>
            <a:r>
              <a:rPr lang="en-US" dirty="0">
                <a:latin typeface="Times New Roman" panose="02020603050405020304" pitchFamily="18" charset="0"/>
                <a:cs typeface="Times New Roman" panose="02020603050405020304" pitchFamily="18" charset="0"/>
              </a:rPr>
              <a:t> – Some CA Program Features</a:t>
            </a:r>
          </a:p>
        </p:txBody>
      </p:sp>
      <p:sp>
        <p:nvSpPr>
          <p:cNvPr id="132099" name="Rectangle 3"/>
          <p:cNvSpPr>
            <a:spLocks noGrp="1" noChangeArrowheads="1"/>
          </p:cNvSpPr>
          <p:nvPr>
            <p:ph type="body" idx="1"/>
          </p:nvPr>
        </p:nvSpPr>
        <p:spPr>
          <a:xfrm>
            <a:off x="228600" y="1682750"/>
            <a:ext cx="8686800" cy="4800600"/>
          </a:xfrm>
        </p:spPr>
        <p:txBody>
          <a:bodyPr>
            <a:normAutofit/>
          </a:bodyPr>
          <a:lstStyle/>
          <a:p>
            <a:pPr>
              <a:lnSpc>
                <a:spcPct val="70000"/>
              </a:lnSpc>
              <a:spcBef>
                <a:spcPct val="50000"/>
              </a:spcBef>
            </a:pPr>
            <a:r>
              <a:rPr lang="en-US" sz="2300" b="1" dirty="0">
                <a:solidFill>
                  <a:schemeClr val="tx1"/>
                </a:solidFill>
                <a:latin typeface="Times New Roman" panose="02020603050405020304" pitchFamily="18" charset="0"/>
                <a:cs typeface="Times New Roman" panose="02020603050405020304" pitchFamily="18" charset="0"/>
              </a:rPr>
              <a:t>Automated monitoring of over 5 million customer accounts on a daily basis using 25 automated procedures to</a:t>
            </a:r>
            <a:r>
              <a:rPr lang="en-US" sz="2100" b="1" dirty="0">
                <a:solidFill>
                  <a:schemeClr val="tx1"/>
                </a:solidFill>
                <a:latin typeface="Times New Roman" panose="02020603050405020304" pitchFamily="18" charset="0"/>
                <a:cs typeface="Times New Roman" panose="02020603050405020304" pitchFamily="18" charset="0"/>
              </a:rPr>
              <a:t>:</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Detect errors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Deter inappropriate events &amp; behaviors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Reduce or avoid financial losses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Help assure compliance with existing laws, policies, norms and procedures </a:t>
            </a:r>
          </a:p>
          <a:p>
            <a:pPr>
              <a:lnSpc>
                <a:spcPct val="70000"/>
              </a:lnSpc>
              <a:spcBef>
                <a:spcPct val="50000"/>
              </a:spcBef>
            </a:pPr>
            <a:r>
              <a:rPr lang="en-US" sz="2300" b="1" dirty="0">
                <a:solidFill>
                  <a:schemeClr val="tx1"/>
                </a:solidFill>
                <a:latin typeface="Times New Roman" panose="02020603050405020304" pitchFamily="18" charset="0"/>
                <a:cs typeface="Times New Roman" panose="02020603050405020304" pitchFamily="18" charset="0"/>
              </a:rPr>
              <a:t>Examples of “low hanging fruit:”</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Customer advances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Excess over credit limit</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Returned checks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Federal tax payment cancellations</a:t>
            </a:r>
          </a:p>
          <a:p>
            <a:pPr lvl="1">
              <a:lnSpc>
                <a:spcPct val="70000"/>
              </a:lnSpc>
              <a:spcBef>
                <a:spcPct val="50000"/>
              </a:spcBef>
            </a:pPr>
            <a:r>
              <a:rPr lang="en-US" sz="1900" b="1" dirty="0">
                <a:solidFill>
                  <a:schemeClr val="tx1"/>
                </a:solidFill>
                <a:latin typeface="Times New Roman" panose="02020603050405020304" pitchFamily="18" charset="0"/>
                <a:cs typeface="Times New Roman" panose="02020603050405020304" pitchFamily="18" charset="0"/>
              </a:rPr>
              <a:t>TED emissions (should this be omissions?) </a:t>
            </a:r>
          </a:p>
        </p:txBody>
      </p:sp>
      <p:sp>
        <p:nvSpPr>
          <p:cNvPr id="2" name="Slide Number Placeholder 1">
            <a:extLst>
              <a:ext uri="{FF2B5EF4-FFF2-40B4-BE49-F238E27FC236}">
                <a16:creationId xmlns:a16="http://schemas.microsoft.com/office/drawing/2014/main" id="{E2709825-2EAD-2642-B265-CCA198D5BEAE}"/>
              </a:ext>
            </a:extLst>
          </p:cNvPr>
          <p:cNvSpPr>
            <a:spLocks noGrp="1"/>
          </p:cNvSpPr>
          <p:nvPr>
            <p:ph type="sldNum" sz="quarter" idx="10"/>
          </p:nvPr>
        </p:nvSpPr>
        <p:spPr/>
        <p:txBody>
          <a:bodyPr/>
          <a:lstStyle/>
          <a:p>
            <a:fld id="{5744759D-0EFF-4FB2-9CCE-04E00944F0FE}" type="slidenum">
              <a:rPr lang="en-US" smtClean="0"/>
              <a:pPr/>
              <a:t>17</a:t>
            </a:fld>
            <a:endParaRPr lang="en-US" dirty="0"/>
          </a:p>
        </p:txBody>
      </p:sp>
    </p:spTree>
    <p:extLst>
      <p:ext uri="{BB962C8B-B14F-4D97-AF65-F5344CB8AC3E}">
        <p14:creationId xmlns:p14="http://schemas.microsoft.com/office/powerpoint/2010/main" val="61126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0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0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09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09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09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09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09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09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0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D4A0085-FE9A-4F01-9F71-06FF60082E74}" type="slidenum">
              <a:rPr lang="en-US" sz="1400">
                <a:solidFill>
                  <a:srgbClr val="5F5F5F"/>
                </a:solidFill>
                <a:latin typeface="Times New Roman" panose="02020603050405020304" pitchFamily="18" charset="0"/>
                <a:cs typeface="Times New Roman" panose="02020603050405020304" pitchFamily="18" charset="0"/>
              </a:rPr>
              <a:pPr algn="r" eaLnBrk="1" hangingPunct="1"/>
              <a:t>18</a:t>
            </a:fld>
            <a:endParaRPr lang="en-US" sz="1400">
              <a:solidFill>
                <a:srgbClr val="5F5F5F"/>
              </a:solidFill>
              <a:latin typeface="Times New Roman" panose="02020603050405020304" pitchFamily="18" charset="0"/>
              <a:cs typeface="Times New Roman" panose="02020603050405020304" pitchFamily="18" charset="0"/>
            </a:endParaRPr>
          </a:p>
        </p:txBody>
      </p:sp>
      <p:sp>
        <p:nvSpPr>
          <p:cNvPr id="44036" name="Rectangle 2"/>
          <p:cNvSpPr>
            <a:spLocks noGrp="1" noChangeArrowheads="1"/>
          </p:cNvSpPr>
          <p:nvPr>
            <p:ph type="title"/>
          </p:nvPr>
        </p:nvSpPr>
        <p:spPr>
          <a:xfrm>
            <a:off x="457200" y="979714"/>
            <a:ext cx="8229600" cy="808038"/>
          </a:xfrm>
        </p:spPr>
        <p:txBody>
          <a:bodyPr/>
          <a:lstStyle/>
          <a:p>
            <a:r>
              <a:rPr lang="en-US">
                <a:latin typeface="Times New Roman" panose="02020603050405020304" pitchFamily="18" charset="0"/>
                <a:cs typeface="Times New Roman" panose="02020603050405020304" pitchFamily="18" charset="0"/>
              </a:rPr>
              <a:t>Unibanco – Advances to Clients Monitoring</a:t>
            </a:r>
          </a:p>
        </p:txBody>
      </p:sp>
      <p:pic>
        <p:nvPicPr>
          <p:cNvPr id="44037" name="Picture 3"/>
          <p:cNvPicPr>
            <a:picLocks noChangeAspect="1" noChangeArrowheads="1"/>
          </p:cNvPicPr>
          <p:nvPr/>
        </p:nvPicPr>
        <p:blipFill>
          <a:blip r:embed="rId3">
            <a:extLst>
              <a:ext uri="{28A0092B-C50C-407E-A947-70E740481C1C}">
                <a14:useLocalDpi xmlns:a14="http://schemas.microsoft.com/office/drawing/2010/main" val="0"/>
              </a:ext>
            </a:extLst>
          </a:blip>
          <a:srcRect l="11539" t="29121" r="16667" b="39011"/>
          <a:stretch>
            <a:fillRect/>
          </a:stretch>
        </p:blipFill>
        <p:spPr bwMode="auto">
          <a:xfrm>
            <a:off x="228600" y="2057400"/>
            <a:ext cx="89154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AB7E127-3EF4-6145-B674-17F7B977A06C}"/>
              </a:ext>
            </a:extLst>
          </p:cNvPr>
          <p:cNvSpPr>
            <a:spLocks noGrp="1"/>
          </p:cNvSpPr>
          <p:nvPr>
            <p:ph type="sldNum" sz="quarter" idx="10"/>
          </p:nvPr>
        </p:nvSpPr>
        <p:spPr/>
        <p:txBody>
          <a:bodyPr/>
          <a:lstStyle/>
          <a:p>
            <a:fld id="{5744759D-0EFF-4FB2-9CCE-04E00944F0FE}" type="slidenum">
              <a:rPr lang="en-US" smtClean="0"/>
              <a:pPr/>
              <a:t>18</a:t>
            </a:fld>
            <a:endParaRPr lang="en-US" dirty="0"/>
          </a:p>
        </p:txBody>
      </p:sp>
    </p:spTree>
    <p:extLst>
      <p:ext uri="{BB962C8B-B14F-4D97-AF65-F5344CB8AC3E}">
        <p14:creationId xmlns:p14="http://schemas.microsoft.com/office/powerpoint/2010/main" val="3438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19</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4200" dirty="0">
                <a:latin typeface="Times New Roman" panose="02020603050405020304" pitchFamily="18" charset="0"/>
                <a:cs typeface="Times New Roman" panose="02020603050405020304" pitchFamily="18" charset="0"/>
              </a:rPr>
              <a:t>Continuous Monitoring</a:t>
            </a:r>
            <a:r>
              <a:rPr lang="zh-CN" altLang="en-US" sz="4200" dirty="0">
                <a:latin typeface="Times New Roman" panose="02020603050405020304" pitchFamily="18" charset="0"/>
                <a:cs typeface="Times New Roman" panose="02020603050405020304" pitchFamily="18" charset="0"/>
              </a:rPr>
              <a:t> </a:t>
            </a:r>
            <a:r>
              <a:rPr lang="en-US" altLang="zh-CN" sz="4200" dirty="0">
                <a:latin typeface="Times New Roman" panose="02020603050405020304" pitchFamily="18" charset="0"/>
                <a:cs typeface="Times New Roman" panose="02020603050405020304" pitchFamily="18" charset="0"/>
              </a:rPr>
              <a:t>(2/4)</a:t>
            </a:r>
            <a:br>
              <a:rPr lang="en-US" sz="3800" dirty="0">
                <a:latin typeface="Times New Roman" panose="02020603050405020304" pitchFamily="18" charset="0"/>
                <a:cs typeface="Times New Roman" panose="02020603050405020304" pitchFamily="18" charset="0"/>
              </a:rPr>
            </a:br>
            <a:br>
              <a:rPr lang="en-US" sz="3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Continuous Monitoring with Interactive Data Visualization and Machine Learning:</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An Application to Healthcare Payroll Process</a:t>
            </a:r>
            <a:br>
              <a:rPr lang="en-US" sz="2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FECC627C-2708-9847-B31A-DC986B118D2F}"/>
              </a:ext>
            </a:extLst>
          </p:cNvPr>
          <p:cNvSpPr>
            <a:spLocks noGrp="1"/>
          </p:cNvSpPr>
          <p:nvPr>
            <p:ph type="subTitle" idx="1"/>
          </p:nvPr>
        </p:nvSpPr>
        <p:spPr>
          <a:xfrm>
            <a:off x="1504709" y="5075510"/>
            <a:ext cx="6400800" cy="1752600"/>
          </a:xfrm>
        </p:spPr>
        <p:txBody>
          <a:bodyPr>
            <a:normAutofit/>
          </a:bodyPr>
          <a:lstStyle/>
          <a:p>
            <a:r>
              <a:rPr lang="en-US" sz="1600" dirty="0"/>
              <a:t>CPA Australia, CAR Lab</a:t>
            </a:r>
          </a:p>
        </p:txBody>
      </p:sp>
    </p:spTree>
    <p:extLst>
      <p:ext uri="{BB962C8B-B14F-4D97-AF65-F5344CB8AC3E}">
        <p14:creationId xmlns:p14="http://schemas.microsoft.com/office/powerpoint/2010/main" val="3058667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CARLAB</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294967295"/>
          </p:nvPr>
        </p:nvSpPr>
        <p:spPr/>
        <p:txBody>
          <a:bodyPr/>
          <a:lstStyle/>
          <a:p>
            <a:fld id="{08295F63-EC0A-4FE0-9F52-48A60058002D}" type="slidenum">
              <a:rPr lang="en-US" smtClean="0"/>
              <a:t>2</a:t>
            </a:fld>
            <a:endParaRPr lang="en-US"/>
          </a:p>
        </p:txBody>
      </p:sp>
    </p:spTree>
    <p:extLst>
      <p:ext uri="{BB962C8B-B14F-4D97-AF65-F5344CB8AC3E}">
        <p14:creationId xmlns:p14="http://schemas.microsoft.com/office/powerpoint/2010/main" val="2129701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8B7A9534-FB4F-C040-A4DB-B1E853F238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6625" y="1799749"/>
            <a:ext cx="1755980" cy="3138488"/>
          </a:xfrm>
          <a:prstGeom prst="rect">
            <a:avLst/>
          </a:prstGeom>
        </p:spPr>
      </p:pic>
      <p:sp>
        <p:nvSpPr>
          <p:cNvPr id="8" name="Content Placeholder 2">
            <a:extLst>
              <a:ext uri="{FF2B5EF4-FFF2-40B4-BE49-F238E27FC236}">
                <a16:creationId xmlns:a16="http://schemas.microsoft.com/office/drawing/2014/main" id="{97DAC167-80EF-3B44-91E3-430CA7E8F219}"/>
              </a:ext>
            </a:extLst>
          </p:cNvPr>
          <p:cNvSpPr txBox="1">
            <a:spLocks/>
          </p:cNvSpPr>
          <p:nvPr/>
        </p:nvSpPr>
        <p:spPr>
          <a:xfrm>
            <a:off x="315370" y="1356999"/>
            <a:ext cx="7413080" cy="5364476"/>
          </a:xfrm>
          <a:prstGeom prst="rect">
            <a:avLst/>
          </a:prstGeom>
        </p:spPr>
        <p:txBody>
          <a:bodyPr vert="horz" lIns="0" tIns="0" rIns="0" bIns="0" numCol="1"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342900" lvl="1" indent="-342900">
              <a:lnSpc>
                <a:spcPts val="2175"/>
              </a:lnSpc>
              <a:spcBef>
                <a:spcPts val="975"/>
              </a:spcBef>
              <a:buSzPct val="100000"/>
              <a:buFont typeface="+mj-lt"/>
              <a:buAutoNum type="arabicPeriod"/>
            </a:pPr>
            <a:r>
              <a:rPr lang="en-US" sz="1800" dirty="0">
                <a:latin typeface="Times New Roman" panose="02020603050405020304" pitchFamily="18" charset="0"/>
                <a:cs typeface="Times New Roman" panose="02020603050405020304" pitchFamily="18" charset="0"/>
              </a:rPr>
              <a:t>The designed CM artifact is proactive and intelligent with technologies like interactive data visualization, dashboard, and machine learning anomaly detection algorithms.</a:t>
            </a:r>
          </a:p>
          <a:p>
            <a:pPr marL="342900" lvl="1" indent="-342900">
              <a:lnSpc>
                <a:spcPts val="2175"/>
              </a:lnSpc>
              <a:spcBef>
                <a:spcPts val="975"/>
              </a:spcBef>
              <a:buSzPct val="100000"/>
              <a:buFont typeface="+mj-lt"/>
              <a:buAutoNum type="arabicPeriod"/>
            </a:pPr>
            <a:r>
              <a:rPr lang="en-US" sz="1800" dirty="0">
                <a:latin typeface="Times New Roman" panose="02020603050405020304" pitchFamily="18" charset="0"/>
                <a:cs typeface="Times New Roman" panose="02020603050405020304" pitchFamily="18" charset="0"/>
              </a:rPr>
              <a:t>We provide </a:t>
            </a:r>
            <a:r>
              <a:rPr lang="en-US" sz="1800" b="1" dirty="0">
                <a:latin typeface="Times New Roman" panose="02020603050405020304" pitchFamily="18" charset="0"/>
                <a:cs typeface="Times New Roman" panose="02020603050405020304" pitchFamily="18" charset="0"/>
              </a:rPr>
              <a:t>real-world evidence </a:t>
            </a:r>
            <a:r>
              <a:rPr lang="en-US" sz="1800" dirty="0">
                <a:latin typeface="Times New Roman" panose="02020603050405020304" pitchFamily="18" charset="0"/>
                <a:cs typeface="Times New Roman" panose="02020603050405020304" pitchFamily="18" charset="0"/>
              </a:rPr>
              <a:t>on the effectiveness &amp; efficiency of designed artifact with the payroll process of a healthcare institution.</a:t>
            </a:r>
          </a:p>
          <a:p>
            <a:pPr marL="468059" indent="-385763">
              <a:lnSpc>
                <a:spcPts val="2175"/>
              </a:lnSpc>
              <a:spcBef>
                <a:spcPts val="675"/>
              </a:spcBef>
            </a:pPr>
            <a:r>
              <a:rPr lang="en-US" sz="1800" dirty="0">
                <a:latin typeface="Times New Roman" panose="02020603050405020304" pitchFamily="18" charset="0"/>
                <a:cs typeface="Times New Roman" panose="02020603050405020304" pitchFamily="18" charset="0"/>
              </a:rPr>
              <a:t>The payroll system of our partner hospital is very representative of the unique challenges healthcare payroll systems face. </a:t>
            </a:r>
          </a:p>
          <a:p>
            <a:pPr marL="833247" lvl="1" indent="-385763">
              <a:lnSpc>
                <a:spcPts val="2175"/>
              </a:lnSpc>
              <a:spcBef>
                <a:spcPts val="675"/>
              </a:spcBef>
            </a:pPr>
            <a:r>
              <a:rPr lang="en-US" sz="1400" dirty="0">
                <a:latin typeface="Times New Roman" panose="02020603050405020304" pitchFamily="18" charset="0"/>
                <a:cs typeface="Times New Roman" panose="02020603050405020304" pitchFamily="18" charset="0"/>
              </a:rPr>
              <a:t>Payroll expenses account for 70% of its total operating costs</a:t>
            </a:r>
          </a:p>
          <a:p>
            <a:pPr marL="833247" lvl="1" indent="-385763">
              <a:lnSpc>
                <a:spcPts val="2175"/>
              </a:lnSpc>
              <a:spcBef>
                <a:spcPts val="675"/>
              </a:spcBef>
            </a:pPr>
            <a:r>
              <a:rPr lang="en-US" sz="1400" dirty="0">
                <a:latin typeface="Times New Roman" panose="02020603050405020304" pitchFamily="18" charset="0"/>
                <a:cs typeface="Times New Roman" panose="02020603050405020304" pitchFamily="18" charset="0"/>
              </a:rPr>
              <a:t>FY 2019 includes the challenging times of the COVID-19 pandemic. </a:t>
            </a:r>
          </a:p>
          <a:p>
            <a:pPr marL="833247" lvl="1" indent="-385763">
              <a:lnSpc>
                <a:spcPts val="2175"/>
              </a:lnSpc>
              <a:spcBef>
                <a:spcPts val="675"/>
              </a:spcBef>
            </a:pPr>
            <a:r>
              <a:rPr lang="en-US" sz="1400" dirty="0">
                <a:latin typeface="Times New Roman" panose="02020603050405020304" pitchFamily="18" charset="0"/>
                <a:cs typeface="Times New Roman" panose="02020603050405020304" pitchFamily="18" charset="0"/>
              </a:rPr>
              <a:t>The Hospital has over 10,000 employees across multiple professions and disciplines, with high staff turnover, high costs of allowances for filling vacant shifts, overtime, paid leave, and holidays. </a:t>
            </a:r>
          </a:p>
          <a:p>
            <a:pPr marL="342900" lvl="1" indent="-342900">
              <a:lnSpc>
                <a:spcPts val="2175"/>
              </a:lnSpc>
              <a:spcBef>
                <a:spcPts val="975"/>
              </a:spcBef>
              <a:buSzPct val="100000"/>
              <a:buFont typeface="+mj-lt"/>
              <a:buAutoNum type="arabicPeriod" startAt="3"/>
            </a:pPr>
            <a:r>
              <a:rPr lang="en-US" sz="1800" dirty="0">
                <a:latin typeface="Times New Roman" panose="02020603050405020304" pitchFamily="18" charset="0"/>
                <a:cs typeface="Times New Roman" panose="02020603050405020304" pitchFamily="18" charset="0"/>
              </a:rPr>
              <a:t>The artifact and design framework provide a valuable guidance for practitioners to follow. The year-end external audit can benefit from the adoption of CM artifact. </a:t>
            </a:r>
          </a:p>
          <a:p>
            <a:pPr marL="192024" lvl="1" indent="-192024">
              <a:spcBef>
                <a:spcPts val="150"/>
              </a:spcBef>
              <a:buSzPct val="10000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192024" lvl="1" indent="-192024">
              <a:spcBef>
                <a:spcPts val="150"/>
              </a:spcBef>
              <a:buSzPct val="10000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a:p>
            <a:pPr marL="82296" indent="0">
              <a:spcBef>
                <a:spcPts val="150"/>
              </a:spcBef>
              <a:buNone/>
            </a:pPr>
            <a:endParaRPr lang="en-US" sz="2000" b="1" dirty="0">
              <a:solidFill>
                <a:sysClr val="windowText" lastClr="000000"/>
              </a:solidFill>
              <a:latin typeface="Times New Roman" panose="02020603050405020304" pitchFamily="18" charset="0"/>
              <a:cs typeface="Times New Roman" panose="02020603050405020304" pitchFamily="18" charset="0"/>
            </a:endParaRPr>
          </a:p>
          <a:p>
            <a:pPr lvl="1">
              <a:spcBef>
                <a:spcPts val="150"/>
              </a:spcBef>
            </a:pPr>
            <a:endParaRPr lang="en-US" sz="1600" b="1" dirty="0">
              <a:solidFill>
                <a:sysClr val="windowText" lastClr="000000"/>
              </a:solidFill>
              <a:latin typeface="Times New Roman" panose="02020603050405020304" pitchFamily="18" charset="0"/>
              <a:cs typeface="Times New Roman" panose="02020603050405020304" pitchFamily="18" charset="0"/>
            </a:endParaRPr>
          </a:p>
          <a:p>
            <a:pPr lvl="1">
              <a:spcBef>
                <a:spcPts val="150"/>
              </a:spcBef>
            </a:pPr>
            <a:endParaRPr lang="en-US" sz="1600" dirty="0">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D69259B-8DA8-CD4C-B1FC-4D7867B92A8C}"/>
              </a:ext>
            </a:extLst>
          </p:cNvPr>
          <p:cNvSpPr txBox="1">
            <a:spLocks/>
          </p:cNvSpPr>
          <p:nvPr/>
        </p:nvSpPr>
        <p:spPr>
          <a:xfrm>
            <a:off x="553288" y="749884"/>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3200" cap="small" dirty="0"/>
              <a:t>Contribution</a:t>
            </a:r>
          </a:p>
        </p:txBody>
      </p:sp>
      <p:sp>
        <p:nvSpPr>
          <p:cNvPr id="2" name="Slide Number Placeholder 1">
            <a:extLst>
              <a:ext uri="{FF2B5EF4-FFF2-40B4-BE49-F238E27FC236}">
                <a16:creationId xmlns:a16="http://schemas.microsoft.com/office/drawing/2014/main" id="{638C5498-1CA8-F34E-A94C-CFFBCE1F1E00}"/>
              </a:ext>
            </a:extLst>
          </p:cNvPr>
          <p:cNvSpPr>
            <a:spLocks noGrp="1"/>
          </p:cNvSpPr>
          <p:nvPr>
            <p:ph type="sldNum" sz="quarter" idx="10"/>
          </p:nvPr>
        </p:nvSpPr>
        <p:spPr/>
        <p:txBody>
          <a:bodyPr/>
          <a:lstStyle/>
          <a:p>
            <a:fld id="{5744759D-0EFF-4FB2-9CCE-04E00944F0FE}" type="slidenum">
              <a:rPr lang="en-US" smtClean="0"/>
              <a:pPr/>
              <a:t>20</a:t>
            </a:fld>
            <a:endParaRPr lang="en-US" dirty="0"/>
          </a:p>
        </p:txBody>
      </p:sp>
    </p:spTree>
    <p:extLst>
      <p:ext uri="{BB962C8B-B14F-4D97-AF65-F5344CB8AC3E}">
        <p14:creationId xmlns:p14="http://schemas.microsoft.com/office/powerpoint/2010/main" val="238437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7DAC167-80EF-3B44-91E3-430CA7E8F219}"/>
              </a:ext>
            </a:extLst>
          </p:cNvPr>
          <p:cNvSpPr txBox="1">
            <a:spLocks/>
          </p:cNvSpPr>
          <p:nvPr/>
        </p:nvSpPr>
        <p:spPr>
          <a:xfrm>
            <a:off x="297468" y="1730548"/>
            <a:ext cx="8549063" cy="4774648"/>
          </a:xfrm>
          <a:prstGeom prst="rect">
            <a:avLst/>
          </a:prstGeom>
        </p:spPr>
        <p:txBody>
          <a:bodyPr vert="horz" lIns="0" tIns="0" rIns="0" bIns="0" numCol="1"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342900" lvl="1" indent="-342900">
              <a:lnSpc>
                <a:spcPts val="2025"/>
              </a:lnSpc>
              <a:spcBef>
                <a:spcPts val="300"/>
              </a:spcBef>
              <a:buSzPct val="100000"/>
              <a:buFont typeface="+mj-lt"/>
              <a:buAutoNum type="arabicPeriod"/>
            </a:pPr>
            <a:r>
              <a:rPr lang="en-US" sz="1800" b="1" dirty="0">
                <a:latin typeface="Times New Roman" panose="02020603050405020304" pitchFamily="18" charset="0"/>
                <a:cs typeface="Times New Roman" panose="02020603050405020304" pitchFamily="18" charset="0"/>
              </a:rPr>
              <a:t>Risk reassessment with operation &amp; violation dashboard</a:t>
            </a:r>
          </a:p>
          <a:p>
            <a:pPr marL="642938" lvl="2" indent="-342900">
              <a:lnSpc>
                <a:spcPts val="2025"/>
              </a:lnSpc>
              <a:spcBef>
                <a:spcPts val="300"/>
              </a:spcBef>
              <a:buSzPct val="100000"/>
            </a:pPr>
            <a:r>
              <a:rPr lang="en-US" b="1" dirty="0">
                <a:latin typeface="Times New Roman" panose="02020603050405020304" pitchFamily="18" charset="0"/>
                <a:cs typeface="Times New Roman" panose="02020603050405020304" pitchFamily="18" charset="0"/>
              </a:rPr>
              <a:t>Purpose</a:t>
            </a:r>
            <a:r>
              <a:rPr lang="en-US" dirty="0">
                <a:latin typeface="Times New Roman" panose="02020603050405020304" pitchFamily="18" charset="0"/>
                <a:cs typeface="Times New Roman" panose="02020603050405020304" pitchFamily="18" charset="0"/>
              </a:rPr>
              <a:t>: For management to gain in-depth knowledge on corporate operative situations and control weaknesses</a:t>
            </a:r>
          </a:p>
          <a:p>
            <a:pPr marL="642938" lvl="2" indent="-342900">
              <a:lnSpc>
                <a:spcPts val="2025"/>
              </a:lnSpc>
              <a:spcBef>
                <a:spcPts val="300"/>
              </a:spcBef>
              <a:buSzPct val="100000"/>
            </a:pPr>
            <a:r>
              <a:rPr lang="en-US" dirty="0">
                <a:latin typeface="Times New Roman" panose="02020603050405020304" pitchFamily="18" charset="0"/>
                <a:cs typeface="Times New Roman" panose="02020603050405020304" pitchFamily="18" charset="0"/>
              </a:rPr>
              <a:t>Tool: Tableau (</a:t>
            </a:r>
            <a:r>
              <a:rPr lang="en-US" dirty="0" err="1">
                <a:latin typeface="Times New Roman" panose="02020603050405020304" pitchFamily="18" charset="0"/>
                <a:cs typeface="Times New Roman" panose="02020603050405020304" pitchFamily="18" charset="0"/>
              </a:rPr>
              <a:t>Anoshin</a:t>
            </a:r>
            <a:r>
              <a:rPr lang="en-US" dirty="0">
                <a:latin typeface="Times New Roman" panose="02020603050405020304" pitchFamily="18" charset="0"/>
                <a:cs typeface="Times New Roman" panose="02020603050405020304" pitchFamily="18" charset="0"/>
              </a:rPr>
              <a:t> et al., 2019), a user-friendly GUI-based interactive visualization tool</a:t>
            </a:r>
          </a:p>
          <a:p>
            <a:pPr marL="642938" lvl="2" indent="-342900">
              <a:lnSpc>
                <a:spcPts val="2025"/>
              </a:lnSpc>
              <a:spcBef>
                <a:spcPts val="300"/>
              </a:spcBef>
              <a:buSzPct val="100000"/>
            </a:pPr>
            <a:r>
              <a:rPr lang="en-US" dirty="0">
                <a:latin typeface="Times New Roman" panose="02020603050405020304" pitchFamily="18" charset="0"/>
                <a:cs typeface="Times New Roman" panose="02020603050405020304" pitchFamily="18" charset="0"/>
              </a:rPr>
              <a:t>Steps: Setup dashboard, import ERP system data, display summaries of business process performance index and control check violations. Create sorting, filtering, and drilling down features. </a:t>
            </a:r>
            <a:endParaRPr lang="en-US" b="1" dirty="0">
              <a:latin typeface="Times New Roman" panose="02020603050405020304" pitchFamily="18" charset="0"/>
              <a:cs typeface="Times New Roman" panose="02020603050405020304" pitchFamily="18" charset="0"/>
            </a:endParaRPr>
          </a:p>
          <a:p>
            <a:pPr marL="342900" lvl="1" indent="-342900">
              <a:lnSpc>
                <a:spcPts val="2025"/>
              </a:lnSpc>
              <a:spcBef>
                <a:spcPts val="300"/>
              </a:spcBef>
              <a:buSzPct val="100000"/>
              <a:buFont typeface="+mj-lt"/>
              <a:buAutoNum type="arabicPeriod"/>
            </a:pPr>
            <a:r>
              <a:rPr lang="en-US" sz="1800" b="1" dirty="0">
                <a:latin typeface="Times New Roman" panose="02020603050405020304" pitchFamily="18" charset="0"/>
                <a:cs typeface="Times New Roman" panose="02020603050405020304" pitchFamily="18" charset="0"/>
              </a:rPr>
              <a:t>Anomaly detection dashboard for notable item identification</a:t>
            </a:r>
          </a:p>
          <a:p>
            <a:pPr marL="642938" lvl="2" indent="-342900">
              <a:lnSpc>
                <a:spcPts val="2025"/>
              </a:lnSpc>
              <a:spcBef>
                <a:spcPts val="300"/>
              </a:spcBef>
              <a:buSzPct val="100000"/>
            </a:pPr>
            <a:r>
              <a:rPr lang="en-US" b="1" dirty="0">
                <a:latin typeface="Times New Roman" panose="02020603050405020304" pitchFamily="18" charset="0"/>
                <a:cs typeface="Times New Roman" panose="02020603050405020304" pitchFamily="18" charset="0"/>
              </a:rPr>
              <a:t>Purpose</a:t>
            </a:r>
            <a:r>
              <a:rPr lang="en-US" dirty="0">
                <a:latin typeface="Times New Roman" panose="02020603050405020304" pitchFamily="18" charset="0"/>
                <a:cs typeface="Times New Roman" panose="02020603050405020304" pitchFamily="18" charset="0"/>
              </a:rPr>
              <a:t>: Provide a working platform for anomaly inspection</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marL="642938" lvl="2" indent="-342900">
              <a:lnSpc>
                <a:spcPts val="2025"/>
              </a:lnSpc>
              <a:spcBef>
                <a:spcPts val="300"/>
              </a:spcBef>
              <a:buSzPct val="100000"/>
            </a:pPr>
            <a:r>
              <a:rPr lang="en-US" dirty="0">
                <a:latin typeface="Times New Roman" panose="02020603050405020304" pitchFamily="18" charset="0"/>
                <a:cs typeface="Times New Roman" panose="02020603050405020304" pitchFamily="18" charset="0"/>
              </a:rPr>
              <a:t>Tool: Tableau</a:t>
            </a:r>
          </a:p>
          <a:p>
            <a:pPr marL="642938" lvl="2" indent="-342900">
              <a:lnSpc>
                <a:spcPts val="2025"/>
              </a:lnSpc>
              <a:spcBef>
                <a:spcPts val="300"/>
              </a:spcBef>
              <a:buSzPct val="100000"/>
            </a:pPr>
            <a:r>
              <a:rPr lang="en-US" dirty="0">
                <a:latin typeface="Times New Roman" panose="02020603050405020304" pitchFamily="18" charset="0"/>
                <a:cs typeface="Times New Roman" panose="02020603050405020304" pitchFamily="18" charset="0"/>
              </a:rPr>
              <a:t>Steps: Display control check violations on an individual level. </a:t>
            </a: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611288" y="1003083"/>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lvl="0" fontAlgn="base"/>
            <a:r>
              <a:rPr lang="en-US" sz="2550" cap="small" dirty="0"/>
              <a:t>Stage 3: CM model development </a:t>
            </a:r>
          </a:p>
        </p:txBody>
      </p:sp>
      <p:pic>
        <p:nvPicPr>
          <p:cNvPr id="11" name="Picture 10">
            <a:extLst>
              <a:ext uri="{FF2B5EF4-FFF2-40B4-BE49-F238E27FC236}">
                <a16:creationId xmlns:a16="http://schemas.microsoft.com/office/drawing/2014/main" id="{5FF43EDF-4E85-D942-A8F1-371E210134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852" y="699864"/>
            <a:ext cx="9401702" cy="5656486"/>
          </a:xfrm>
          <a:prstGeom prst="rect">
            <a:avLst/>
          </a:prstGeom>
        </p:spPr>
      </p:pic>
      <p:pic>
        <p:nvPicPr>
          <p:cNvPr id="12" name="Picture 11" descr="Graphical user interface, application, table&#10;&#10;Description automatically generated">
            <a:extLst>
              <a:ext uri="{FF2B5EF4-FFF2-40B4-BE49-F238E27FC236}">
                <a16:creationId xmlns:a16="http://schemas.microsoft.com/office/drawing/2014/main" id="{10D26345-3EFD-884D-9088-04BC909B580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506" y="699864"/>
            <a:ext cx="9436356" cy="5805332"/>
          </a:xfrm>
          <a:prstGeom prst="rect">
            <a:avLst/>
          </a:prstGeom>
        </p:spPr>
      </p:pic>
      <p:sp>
        <p:nvSpPr>
          <p:cNvPr id="2" name="Slide Number Placeholder 1">
            <a:extLst>
              <a:ext uri="{FF2B5EF4-FFF2-40B4-BE49-F238E27FC236}">
                <a16:creationId xmlns:a16="http://schemas.microsoft.com/office/drawing/2014/main" id="{241FC634-34AB-4441-A0B0-4B54B44B2AA4}"/>
              </a:ext>
            </a:extLst>
          </p:cNvPr>
          <p:cNvSpPr>
            <a:spLocks noGrp="1"/>
          </p:cNvSpPr>
          <p:nvPr>
            <p:ph type="sldNum" sz="quarter" idx="10"/>
          </p:nvPr>
        </p:nvSpPr>
        <p:spPr/>
        <p:txBody>
          <a:bodyPr/>
          <a:lstStyle/>
          <a:p>
            <a:fld id="{5744759D-0EFF-4FB2-9CCE-04E00944F0FE}" type="slidenum">
              <a:rPr lang="en-US" smtClean="0"/>
              <a:pPr/>
              <a:t>21</a:t>
            </a:fld>
            <a:endParaRPr lang="en-US" dirty="0"/>
          </a:p>
        </p:txBody>
      </p:sp>
    </p:spTree>
    <p:extLst>
      <p:ext uri="{BB962C8B-B14F-4D97-AF65-F5344CB8AC3E}">
        <p14:creationId xmlns:p14="http://schemas.microsoft.com/office/powerpoint/2010/main" val="33347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additive="base">
                                        <p:cTn id="2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 calcmode="lin" valueType="num">
                                      <p:cBhvr additive="base">
                                        <p:cTn id="3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2"/>
                                        </p:tgtEl>
                                        <p:attrNameLst>
                                          <p:attrName>ppt_x</p:attrName>
                                        </p:attrNameLst>
                                      </p:cBhvr>
                                      <p:tavLst>
                                        <p:tav tm="0">
                                          <p:val>
                                            <p:strVal val="ppt_x"/>
                                          </p:val>
                                        </p:tav>
                                        <p:tav tm="100000">
                                          <p:val>
                                            <p:strVal val="ppt_x"/>
                                          </p:val>
                                        </p:tav>
                                      </p:tavLst>
                                    </p:anim>
                                    <p:anim calcmode="lin" valueType="num">
                                      <p:cBhvr additive="base">
                                        <p:cTn id="43" dur="500"/>
                                        <p:tgtEl>
                                          <p:spTgt spid="12"/>
                                        </p:tgtEl>
                                        <p:attrNameLst>
                                          <p:attrName>ppt_y</p:attrName>
                                        </p:attrNameLst>
                                      </p:cBhvr>
                                      <p:tavLst>
                                        <p:tav tm="0">
                                          <p:val>
                                            <p:strVal val="ppt_y"/>
                                          </p:val>
                                        </p:tav>
                                        <p:tav tm="100000">
                                          <p:val>
                                            <p:strVal val="1+ppt_h/2"/>
                                          </p:val>
                                        </p:tav>
                                      </p:tavLst>
                                    </p:anim>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89B7F-7981-AD48-B6F1-6820AA40F473}"/>
              </a:ext>
            </a:extLst>
          </p:cNvPr>
          <p:cNvPicPr>
            <a:picLocks noChangeAspect="1"/>
          </p:cNvPicPr>
          <p:nvPr/>
        </p:nvPicPr>
        <p:blipFill>
          <a:blip r:embed="rId3"/>
          <a:stretch>
            <a:fillRect/>
          </a:stretch>
        </p:blipFill>
        <p:spPr>
          <a:xfrm>
            <a:off x="1632575" y="4504945"/>
            <a:ext cx="2793528" cy="1878527"/>
          </a:xfrm>
          <a:prstGeom prst="rect">
            <a:avLst/>
          </a:prstGeom>
        </p:spPr>
      </p:pic>
      <p:pic>
        <p:nvPicPr>
          <p:cNvPr id="4" name="Picture 3">
            <a:extLst>
              <a:ext uri="{FF2B5EF4-FFF2-40B4-BE49-F238E27FC236}">
                <a16:creationId xmlns:a16="http://schemas.microsoft.com/office/drawing/2014/main" id="{4DD2E34B-72B7-1D41-8900-0B640DCACFE7}"/>
              </a:ext>
            </a:extLst>
          </p:cNvPr>
          <p:cNvPicPr>
            <a:picLocks noChangeAspect="1"/>
          </p:cNvPicPr>
          <p:nvPr/>
        </p:nvPicPr>
        <p:blipFill>
          <a:blip r:embed="rId4"/>
          <a:stretch>
            <a:fillRect/>
          </a:stretch>
        </p:blipFill>
        <p:spPr>
          <a:xfrm>
            <a:off x="4901700" y="4494551"/>
            <a:ext cx="2793529" cy="1918303"/>
          </a:xfrm>
          <a:prstGeom prst="rect">
            <a:avLst/>
          </a:prstGeom>
        </p:spPr>
      </p:pic>
      <p:sp>
        <p:nvSpPr>
          <p:cNvPr id="8" name="Content Placeholder 2">
            <a:extLst>
              <a:ext uri="{FF2B5EF4-FFF2-40B4-BE49-F238E27FC236}">
                <a16:creationId xmlns:a16="http://schemas.microsoft.com/office/drawing/2014/main" id="{97DAC167-80EF-3B44-91E3-430CA7E8F219}"/>
              </a:ext>
            </a:extLst>
          </p:cNvPr>
          <p:cNvSpPr txBox="1">
            <a:spLocks/>
          </p:cNvSpPr>
          <p:nvPr/>
        </p:nvSpPr>
        <p:spPr>
          <a:xfrm>
            <a:off x="948343" y="1569644"/>
            <a:ext cx="7247313"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468059" indent="-385763">
              <a:lnSpc>
                <a:spcPts val="2175"/>
              </a:lnSpc>
              <a:spcBef>
                <a:spcPts val="150"/>
              </a:spcBef>
              <a:buFont typeface="Wingdings" pitchFamily="2" charset="2"/>
              <a:buChar char="Ø"/>
            </a:pPr>
            <a:r>
              <a:rPr lang="en-US" sz="2000" b="1" dirty="0">
                <a:solidFill>
                  <a:sysClr val="windowText" lastClr="000000"/>
                </a:solidFill>
                <a:latin typeface="Times New Roman" panose="02020603050405020304" pitchFamily="18" charset="0"/>
                <a:cs typeface="Times New Roman" panose="02020603050405020304" pitchFamily="18" charset="0"/>
              </a:rPr>
              <a:t>Purpose</a:t>
            </a:r>
          </a:p>
          <a:p>
            <a:pPr lvl="1">
              <a:lnSpc>
                <a:spcPts val="2175"/>
              </a:lnSpc>
              <a:spcBef>
                <a:spcPts val="150"/>
              </a:spcBef>
            </a:pPr>
            <a:r>
              <a:rPr lang="en-US" dirty="0">
                <a:latin typeface="Times New Roman" panose="02020603050405020304" pitchFamily="18" charset="0"/>
                <a:cs typeface="Times New Roman" panose="02020603050405020304" pitchFamily="18" charset="0"/>
              </a:rPr>
              <a:t>Detect extreme payment and other pay ratio</a:t>
            </a:r>
          </a:p>
          <a:p>
            <a:pPr lvl="1">
              <a:lnSpc>
                <a:spcPts val="675"/>
              </a:lnSpc>
              <a:spcBef>
                <a:spcPts val="150"/>
              </a:spcBef>
            </a:pPr>
            <a:endParaRPr lang="en-US" sz="800" dirty="0">
              <a:latin typeface="Times New Roman" panose="02020603050405020304" pitchFamily="18" charset="0"/>
              <a:cs typeface="Times New Roman" panose="02020603050405020304" pitchFamily="18" charset="0"/>
            </a:endParaRPr>
          </a:p>
          <a:p>
            <a:pPr marL="468059" indent="-385763">
              <a:lnSpc>
                <a:spcPts val="2175"/>
              </a:lnSpc>
              <a:spcBef>
                <a:spcPts val="150"/>
              </a:spcBef>
              <a:buFont typeface="Wingdings" pitchFamily="2" charset="2"/>
              <a:buChar char="Ø"/>
            </a:pPr>
            <a:r>
              <a:rPr lang="en-US" sz="2000" b="1" dirty="0">
                <a:solidFill>
                  <a:sysClr val="windowText" lastClr="000000"/>
                </a:solidFill>
                <a:latin typeface="Times New Roman" panose="02020603050405020304" pitchFamily="18" charset="0"/>
                <a:cs typeface="Times New Roman" panose="02020603050405020304" pitchFamily="18" charset="0"/>
              </a:rPr>
              <a:t>Anomaly detection algorithm </a:t>
            </a:r>
          </a:p>
          <a:p>
            <a:pPr lvl="1">
              <a:lnSpc>
                <a:spcPts val="2175"/>
              </a:lnSpc>
              <a:spcBef>
                <a:spcPts val="150"/>
              </a:spcBef>
            </a:pPr>
            <a:r>
              <a:rPr lang="en-US" dirty="0">
                <a:latin typeface="Times New Roman" panose="02020603050405020304" pitchFamily="18" charset="0"/>
                <a:cs typeface="Times New Roman" panose="02020603050405020304" pitchFamily="18" charset="0"/>
              </a:rPr>
              <a:t>K-NN Clustering: </a:t>
            </a:r>
          </a:p>
          <a:p>
            <a:pPr lvl="2">
              <a:lnSpc>
                <a:spcPts val="2175"/>
              </a:lnSpc>
              <a:spcBef>
                <a:spcPts val="150"/>
              </a:spcBef>
            </a:pPr>
            <a:r>
              <a:rPr lang="en-US" sz="1200" dirty="0">
                <a:latin typeface="Times New Roman" panose="02020603050405020304" pitchFamily="18" charset="0"/>
                <a:cs typeface="Times New Roman" panose="02020603050405020304" pitchFamily="18" charset="0"/>
              </a:rPr>
              <a:t>A type of proximity-based unsupervised machine learning technique </a:t>
            </a:r>
          </a:p>
          <a:p>
            <a:pPr lvl="2">
              <a:lnSpc>
                <a:spcPts val="2175"/>
              </a:lnSpc>
              <a:spcBef>
                <a:spcPts val="150"/>
              </a:spcBef>
            </a:pPr>
            <a:r>
              <a:rPr lang="en-US" sz="1200" dirty="0">
                <a:latin typeface="Times New Roman" panose="02020603050405020304" pitchFamily="18" charset="0"/>
                <a:cs typeface="Times New Roman" panose="02020603050405020304" pitchFamily="18" charset="0"/>
              </a:rPr>
              <a:t>Attribute engineering, Objective: Avoid handcrafted cluster center</a:t>
            </a:r>
          </a:p>
          <a:p>
            <a:pPr lvl="2">
              <a:lnSpc>
                <a:spcPts val="2175"/>
              </a:lnSpc>
              <a:spcBef>
                <a:spcPts val="150"/>
              </a:spcBef>
            </a:pPr>
            <a:r>
              <a:rPr lang="en-US" sz="1200" dirty="0">
                <a:latin typeface="Times New Roman" panose="02020603050405020304" pitchFamily="18" charset="0"/>
                <a:cs typeface="Times New Roman" panose="02020603050405020304" pitchFamily="18" charset="0"/>
              </a:rPr>
              <a:t>Lower contamination rate for Auto-encoder</a:t>
            </a:r>
          </a:p>
          <a:p>
            <a:pPr lvl="2">
              <a:lnSpc>
                <a:spcPts val="2175"/>
              </a:lnSpc>
              <a:spcBef>
                <a:spcPts val="150"/>
              </a:spcBef>
            </a:pPr>
            <a:endParaRPr lang="en-US" sz="1200" dirty="0">
              <a:latin typeface="Times New Roman" panose="02020603050405020304" pitchFamily="18" charset="0"/>
              <a:cs typeface="Times New Roman" panose="02020603050405020304" pitchFamily="18" charset="0"/>
            </a:endParaRPr>
          </a:p>
          <a:p>
            <a:pPr lvl="1">
              <a:lnSpc>
                <a:spcPts val="2175"/>
              </a:lnSpc>
              <a:spcBef>
                <a:spcPts val="150"/>
              </a:spcBef>
            </a:pPr>
            <a:endParaRPr lang="en-US" dirty="0">
              <a:latin typeface="Times New Roman" panose="02020603050405020304" pitchFamily="18" charset="0"/>
              <a:cs typeface="Times New Roman" panose="02020603050405020304" pitchFamily="18" charset="0"/>
            </a:endParaRPr>
          </a:p>
          <a:p>
            <a:pPr marL="82296" indent="0">
              <a:lnSpc>
                <a:spcPts val="2175"/>
              </a:lnSpc>
              <a:spcBef>
                <a:spcPts val="150"/>
              </a:spcBef>
              <a:buNone/>
            </a:pPr>
            <a:endParaRPr lang="en-US" dirty="0">
              <a:latin typeface="Times New Roman" panose="02020603050405020304" pitchFamily="18" charset="0"/>
              <a:cs typeface="Times New Roman" panose="02020603050405020304" pitchFamily="18" charset="0"/>
            </a:endParaRPr>
          </a:p>
          <a:p>
            <a:pPr lvl="1">
              <a:lnSpc>
                <a:spcPts val="2175"/>
              </a:lnSpc>
              <a:spcBef>
                <a:spcPts val="150"/>
              </a:spcBef>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AF033F7-26E5-2841-BF2A-8272F4FCFE0D}"/>
              </a:ext>
            </a:extLst>
          </p:cNvPr>
          <p:cNvSpPr txBox="1"/>
          <p:nvPr/>
        </p:nvSpPr>
        <p:spPr>
          <a:xfrm rot="16200000">
            <a:off x="757964" y="5143462"/>
            <a:ext cx="1310640" cy="461665"/>
          </a:xfrm>
          <a:prstGeom prst="rect">
            <a:avLst/>
          </a:prstGeom>
          <a:noFill/>
        </p:spPr>
        <p:txBody>
          <a:bodyPr wrap="square" rtlCol="0">
            <a:spAutoFit/>
          </a:bodyPr>
          <a:lstStyle/>
          <a:p>
            <a:pPr algn="ctr"/>
            <a:r>
              <a:rPr lang="en-CN" sz="1200" dirty="0">
                <a:latin typeface="Times New Roman" panose="02020603050405020304" pitchFamily="18" charset="0"/>
                <a:cs typeface="Times New Roman" panose="02020603050405020304" pitchFamily="18" charset="0"/>
              </a:rPr>
              <a:t>Normaized basic pay amount</a:t>
            </a:r>
          </a:p>
        </p:txBody>
      </p:sp>
      <p:sp>
        <p:nvSpPr>
          <p:cNvPr id="12" name="TextBox 11">
            <a:extLst>
              <a:ext uri="{FF2B5EF4-FFF2-40B4-BE49-F238E27FC236}">
                <a16:creationId xmlns:a16="http://schemas.microsoft.com/office/drawing/2014/main" id="{4E3EFFAF-2693-2541-981C-847310615958}"/>
              </a:ext>
            </a:extLst>
          </p:cNvPr>
          <p:cNvSpPr txBox="1"/>
          <p:nvPr/>
        </p:nvSpPr>
        <p:spPr>
          <a:xfrm>
            <a:off x="2066458" y="6322746"/>
            <a:ext cx="216416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Normalized other pay ratio</a:t>
            </a:r>
            <a:endParaRPr lang="en-CN" sz="1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323C6E7-F40E-6048-80C5-0447B842DF2E}"/>
              </a:ext>
            </a:extLst>
          </p:cNvPr>
          <p:cNvSpPr txBox="1"/>
          <p:nvPr/>
        </p:nvSpPr>
        <p:spPr>
          <a:xfrm>
            <a:off x="5547473" y="6311615"/>
            <a:ext cx="189940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Absolute other pay ratio</a:t>
            </a:r>
            <a:endParaRPr lang="en-CN" sz="1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AE03853-4879-A942-8AD7-B575AAEB78EE}"/>
              </a:ext>
            </a:extLst>
          </p:cNvPr>
          <p:cNvSpPr txBox="1"/>
          <p:nvPr/>
        </p:nvSpPr>
        <p:spPr>
          <a:xfrm>
            <a:off x="4942932" y="4251030"/>
            <a:ext cx="3108491" cy="276999"/>
          </a:xfrm>
          <a:prstGeom prst="rect">
            <a:avLst/>
          </a:prstGeom>
          <a:noFill/>
        </p:spPr>
        <p:txBody>
          <a:bodyPr wrap="square" rtlCol="0">
            <a:spAutoFit/>
          </a:bodyPr>
          <a:lstStyle/>
          <a:p>
            <a:r>
              <a:rPr lang="en-US" sz="1200" b="1" dirty="0">
                <a:solidFill>
                  <a:schemeClr val="accent5">
                    <a:lumMod val="50000"/>
                  </a:schemeClr>
                </a:solidFill>
                <a:latin typeface="Times New Roman" panose="02020603050405020304" pitchFamily="18" charset="0"/>
                <a:cs typeface="Times New Roman" panose="02020603050405020304" pitchFamily="18" charset="0"/>
              </a:rPr>
              <a:t>Outlier detection for scattered employees </a:t>
            </a:r>
            <a:endParaRPr lang="en-CN" sz="1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1ECE57B-FDBA-6F4F-A1D5-B506B79E5D3C}"/>
              </a:ext>
            </a:extLst>
          </p:cNvPr>
          <p:cNvSpPr txBox="1"/>
          <p:nvPr/>
        </p:nvSpPr>
        <p:spPr>
          <a:xfrm>
            <a:off x="1279862" y="4262758"/>
            <a:ext cx="3737361" cy="276999"/>
          </a:xfrm>
          <a:prstGeom prst="rect">
            <a:avLst/>
          </a:prstGeom>
          <a:noFill/>
        </p:spPr>
        <p:txBody>
          <a:bodyPr wrap="square" rtlCol="0">
            <a:spAutoFit/>
          </a:bodyPr>
          <a:lstStyle/>
          <a:p>
            <a:r>
              <a:rPr lang="en-US" sz="1200" b="1" dirty="0">
                <a:solidFill>
                  <a:schemeClr val="accent5">
                    <a:lumMod val="50000"/>
                  </a:schemeClr>
                </a:solidFill>
                <a:latin typeface="Times New Roman" panose="02020603050405020304" pitchFamily="18" charset="0"/>
                <a:cs typeface="Times New Roman" panose="02020603050405020304" pitchFamily="18" charset="0"/>
              </a:rPr>
              <a:t>Outlier detection for employees in major cost centers</a:t>
            </a:r>
            <a:endParaRPr lang="en-CN" sz="1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0DC86D1-71FF-674E-B535-B2D097B17BDC}"/>
              </a:ext>
            </a:extLst>
          </p:cNvPr>
          <p:cNvSpPr txBox="1"/>
          <p:nvPr/>
        </p:nvSpPr>
        <p:spPr>
          <a:xfrm rot="16200000">
            <a:off x="3990074" y="5143462"/>
            <a:ext cx="1310640" cy="461665"/>
          </a:xfrm>
          <a:prstGeom prst="rect">
            <a:avLst/>
          </a:prstGeom>
          <a:noFill/>
        </p:spPr>
        <p:txBody>
          <a:bodyPr wrap="square" rtlCol="0">
            <a:spAutoFit/>
          </a:bodyPr>
          <a:lstStyle/>
          <a:p>
            <a:pPr algn="ctr"/>
            <a:r>
              <a:rPr lang="en-CN" sz="1200" dirty="0">
                <a:latin typeface="Times New Roman" panose="02020603050405020304" pitchFamily="18" charset="0"/>
                <a:cs typeface="Times New Roman" panose="02020603050405020304" pitchFamily="18" charset="0"/>
              </a:rPr>
              <a:t>Absolute basic pay amount</a:t>
            </a: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628650" y="991585"/>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Second-phase Anomaly Detection</a:t>
            </a:r>
          </a:p>
        </p:txBody>
      </p:sp>
      <p:sp>
        <p:nvSpPr>
          <p:cNvPr id="7" name="Slide Number Placeholder 6">
            <a:extLst>
              <a:ext uri="{FF2B5EF4-FFF2-40B4-BE49-F238E27FC236}">
                <a16:creationId xmlns:a16="http://schemas.microsoft.com/office/drawing/2014/main" id="{6795C167-DB0F-AF47-BF15-EE0B9D991EBC}"/>
              </a:ext>
            </a:extLst>
          </p:cNvPr>
          <p:cNvSpPr>
            <a:spLocks noGrp="1"/>
          </p:cNvSpPr>
          <p:nvPr>
            <p:ph type="sldNum" sz="quarter" idx="10"/>
          </p:nvPr>
        </p:nvSpPr>
        <p:spPr/>
        <p:txBody>
          <a:bodyPr/>
          <a:lstStyle/>
          <a:p>
            <a:fld id="{5744759D-0EFF-4FB2-9CCE-04E00944F0FE}" type="slidenum">
              <a:rPr lang="en-US" smtClean="0"/>
              <a:pPr/>
              <a:t>22</a:t>
            </a:fld>
            <a:endParaRPr lang="en-US" dirty="0"/>
          </a:p>
        </p:txBody>
      </p:sp>
    </p:spTree>
    <p:extLst>
      <p:ext uri="{BB962C8B-B14F-4D97-AF65-F5344CB8AC3E}">
        <p14:creationId xmlns:p14="http://schemas.microsoft.com/office/powerpoint/2010/main" val="23812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7DAC167-80EF-3B44-91E3-430CA7E8F219}"/>
              </a:ext>
            </a:extLst>
          </p:cNvPr>
          <p:cNvSpPr txBox="1">
            <a:spLocks/>
          </p:cNvSpPr>
          <p:nvPr/>
        </p:nvSpPr>
        <p:spPr>
          <a:xfrm>
            <a:off x="128371" y="1461398"/>
            <a:ext cx="5574161" cy="4774648"/>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lvl="1">
              <a:lnSpc>
                <a:spcPts val="675"/>
              </a:lnSpc>
              <a:spcBef>
                <a:spcPts val="150"/>
              </a:spcBef>
            </a:pPr>
            <a:endParaRPr lang="en-US" sz="800" dirty="0">
              <a:latin typeface="Times New Roman" panose="02020603050405020304" pitchFamily="18" charset="0"/>
              <a:cs typeface="Times New Roman" panose="02020603050405020304" pitchFamily="18" charset="0"/>
            </a:endParaRPr>
          </a:p>
          <a:p>
            <a:pPr marL="468059" indent="-385763">
              <a:lnSpc>
                <a:spcPts val="2175"/>
              </a:lnSpc>
              <a:spcBef>
                <a:spcPts val="150"/>
              </a:spcBef>
              <a:buFont typeface="Wingdings" pitchFamily="2" charset="2"/>
              <a:buChar char="Ø"/>
            </a:pPr>
            <a:r>
              <a:rPr lang="en-US" sz="2000" b="1" dirty="0">
                <a:solidFill>
                  <a:sysClr val="windowText" lastClr="000000"/>
                </a:solidFill>
                <a:latin typeface="Times New Roman" panose="02020603050405020304" pitchFamily="18" charset="0"/>
                <a:cs typeface="Times New Roman" panose="02020603050405020304" pitchFamily="18" charset="0"/>
              </a:rPr>
              <a:t>Anomaly detection algorithm</a:t>
            </a:r>
          </a:p>
          <a:p>
            <a:pPr lvl="1">
              <a:lnSpc>
                <a:spcPts val="2175"/>
              </a:lnSpc>
              <a:spcBef>
                <a:spcPts val="150"/>
              </a:spcBef>
            </a:pPr>
            <a:r>
              <a:rPr lang="en-US" sz="1800" dirty="0">
                <a:latin typeface="Times New Roman" panose="02020603050405020304" pitchFamily="18" charset="0"/>
                <a:cs typeface="Times New Roman" panose="02020603050405020304" pitchFamily="18" charset="0"/>
              </a:rPr>
              <a:t>Purpose:</a:t>
            </a:r>
          </a:p>
          <a:p>
            <a:pPr lvl="2">
              <a:lnSpc>
                <a:spcPts val="2175"/>
              </a:lnSpc>
              <a:spcBef>
                <a:spcPts val="150"/>
              </a:spcBef>
            </a:pPr>
            <a:r>
              <a:rPr lang="en-US" sz="1400" dirty="0">
                <a:latin typeface="Times New Roman" panose="02020603050405020304" pitchFamily="18" charset="0"/>
                <a:cs typeface="Times New Roman" panose="02020603050405020304" pitchFamily="18" charset="0"/>
              </a:rPr>
              <a:t>Detect abnormal payment series</a:t>
            </a:r>
          </a:p>
          <a:p>
            <a:pPr lvl="1">
              <a:lnSpc>
                <a:spcPts val="2175"/>
              </a:lnSpc>
              <a:spcBef>
                <a:spcPts val="150"/>
              </a:spcBef>
            </a:pPr>
            <a:r>
              <a:rPr lang="en-US" sz="1800" dirty="0">
                <a:latin typeface="Times New Roman" panose="02020603050405020304" pitchFamily="18" charset="0"/>
                <a:cs typeface="Times New Roman" panose="02020603050405020304" pitchFamily="18" charset="0"/>
              </a:rPr>
              <a:t>Auto-encoder: </a:t>
            </a:r>
          </a:p>
          <a:p>
            <a:pPr lvl="2">
              <a:lnSpc>
                <a:spcPts val="2175"/>
              </a:lnSpc>
              <a:spcBef>
                <a:spcPts val="150"/>
              </a:spcBef>
            </a:pPr>
            <a:r>
              <a:rPr lang="en-US" sz="1400" dirty="0">
                <a:latin typeface="Times New Roman" panose="02020603050405020304" pitchFamily="18" charset="0"/>
                <a:cs typeface="Times New Roman" panose="02020603050405020304" pitchFamily="18" charset="0"/>
              </a:rPr>
              <a:t>A type of neural network: tune hyperparameters to recreate input payment sequence </a:t>
            </a:r>
          </a:p>
          <a:p>
            <a:pPr lvl="2">
              <a:lnSpc>
                <a:spcPts val="2175"/>
              </a:lnSpc>
              <a:spcBef>
                <a:spcPts val="150"/>
              </a:spcBef>
            </a:pPr>
            <a:r>
              <a:rPr lang="en-US" sz="1400" dirty="0">
                <a:latin typeface="Times New Roman" panose="02020603050405020304" pitchFamily="18" charset="0"/>
                <a:cs typeface="Times New Roman" panose="02020603050405020304" pitchFamily="18" charset="0"/>
              </a:rPr>
              <a:t>Anomalies are the ones with the most recreation loss</a:t>
            </a:r>
          </a:p>
          <a:p>
            <a:pPr lvl="2">
              <a:lnSpc>
                <a:spcPts val="2175"/>
              </a:lnSpc>
              <a:spcBef>
                <a:spcPts val="150"/>
              </a:spcBef>
            </a:pPr>
            <a:r>
              <a:rPr lang="en-US" sz="1400" dirty="0">
                <a:latin typeface="Times New Roman" panose="02020603050405020304" pitchFamily="18" charset="0"/>
                <a:cs typeface="Times New Roman" panose="02020603050405020304" pitchFamily="18" charset="0"/>
              </a:rPr>
              <a:t>Next step: Laten generative process for more interpretation</a:t>
            </a:r>
          </a:p>
          <a:p>
            <a:pPr lvl="2">
              <a:lnSpc>
                <a:spcPts val="2175"/>
              </a:lnSpc>
              <a:spcBef>
                <a:spcPts val="150"/>
              </a:spcBef>
            </a:pPr>
            <a:endParaRPr lang="en-US" sz="1400" dirty="0">
              <a:latin typeface="Times New Roman" panose="02020603050405020304" pitchFamily="18" charset="0"/>
              <a:cs typeface="Times New Roman" panose="02020603050405020304" pitchFamily="18" charset="0"/>
            </a:endParaRPr>
          </a:p>
          <a:p>
            <a:pPr lvl="2">
              <a:lnSpc>
                <a:spcPts val="2175"/>
              </a:lnSpc>
              <a:spcBef>
                <a:spcPts val="150"/>
              </a:spcBef>
            </a:pPr>
            <a:endParaRPr lang="en-US" sz="1400" dirty="0">
              <a:latin typeface="Times New Roman" panose="02020603050405020304" pitchFamily="18" charset="0"/>
              <a:cs typeface="Times New Roman" panose="02020603050405020304" pitchFamily="18" charset="0"/>
            </a:endParaRPr>
          </a:p>
          <a:p>
            <a:pPr lvl="1">
              <a:lnSpc>
                <a:spcPts val="2175"/>
              </a:lnSpc>
              <a:spcBef>
                <a:spcPts val="150"/>
              </a:spcBef>
            </a:pPr>
            <a:endParaRPr lang="en-US" sz="1600" dirty="0">
              <a:latin typeface="Times New Roman" panose="02020603050405020304" pitchFamily="18" charset="0"/>
              <a:cs typeface="Times New Roman" panose="02020603050405020304" pitchFamily="18" charset="0"/>
            </a:endParaRPr>
          </a:p>
          <a:p>
            <a:pPr marL="82296" indent="0">
              <a:lnSpc>
                <a:spcPts val="2175"/>
              </a:lnSpc>
              <a:spcBef>
                <a:spcPts val="150"/>
              </a:spcBef>
              <a:buNone/>
            </a:pPr>
            <a:endParaRPr lang="en-US" sz="1800" dirty="0">
              <a:latin typeface="Times New Roman" panose="02020603050405020304" pitchFamily="18" charset="0"/>
              <a:cs typeface="Times New Roman" panose="02020603050405020304" pitchFamily="18" charset="0"/>
            </a:endParaRPr>
          </a:p>
          <a:p>
            <a:pPr lvl="1">
              <a:lnSpc>
                <a:spcPts val="2175"/>
              </a:lnSpc>
              <a:spcBef>
                <a:spcPts val="150"/>
              </a:spcBef>
            </a:pPr>
            <a:endParaRPr lang="en-US" sz="1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AF033F7-26E5-2841-BF2A-8272F4FCFE0D}"/>
              </a:ext>
            </a:extLst>
          </p:cNvPr>
          <p:cNvSpPr txBox="1"/>
          <p:nvPr/>
        </p:nvSpPr>
        <p:spPr>
          <a:xfrm rot="16200000">
            <a:off x="272869" y="5316846"/>
            <a:ext cx="891540" cy="276999"/>
          </a:xfrm>
          <a:prstGeom prst="rect">
            <a:avLst/>
          </a:prstGeom>
          <a:noFill/>
        </p:spPr>
        <p:txBody>
          <a:bodyPr wrap="square" rtlCol="0">
            <a:spAutoFit/>
          </a:bodyPr>
          <a:lstStyle/>
          <a:p>
            <a:r>
              <a:rPr lang="en-CN" sz="1200" dirty="0">
                <a:latin typeface="Times New Roman" panose="02020603050405020304" pitchFamily="18" charset="0"/>
                <a:cs typeface="Times New Roman" panose="02020603050405020304" pitchFamily="18" charset="0"/>
              </a:rPr>
              <a:t>payment</a:t>
            </a:r>
          </a:p>
        </p:txBody>
      </p:sp>
      <p:sp>
        <p:nvSpPr>
          <p:cNvPr id="12" name="TextBox 11">
            <a:extLst>
              <a:ext uri="{FF2B5EF4-FFF2-40B4-BE49-F238E27FC236}">
                <a16:creationId xmlns:a16="http://schemas.microsoft.com/office/drawing/2014/main" id="{4E3EFFAF-2693-2541-981C-847310615958}"/>
              </a:ext>
            </a:extLst>
          </p:cNvPr>
          <p:cNvSpPr txBox="1"/>
          <p:nvPr/>
        </p:nvSpPr>
        <p:spPr>
          <a:xfrm>
            <a:off x="2150796" y="6464318"/>
            <a:ext cx="89154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a:t>
            </a:r>
            <a:r>
              <a:rPr lang="en-CN" sz="1200" dirty="0">
                <a:latin typeface="Times New Roman" panose="02020603050405020304" pitchFamily="18" charset="0"/>
                <a:cs typeface="Times New Roman" panose="02020603050405020304" pitchFamily="18" charset="0"/>
              </a:rPr>
              <a:t>ay cycle</a:t>
            </a:r>
          </a:p>
        </p:txBody>
      </p:sp>
      <p:sp>
        <p:nvSpPr>
          <p:cNvPr id="13" name="TextBox 12">
            <a:extLst>
              <a:ext uri="{FF2B5EF4-FFF2-40B4-BE49-F238E27FC236}">
                <a16:creationId xmlns:a16="http://schemas.microsoft.com/office/drawing/2014/main" id="{E323C6E7-F40E-6048-80C5-0447B842DF2E}"/>
              </a:ext>
            </a:extLst>
          </p:cNvPr>
          <p:cNvSpPr txBox="1"/>
          <p:nvPr/>
        </p:nvSpPr>
        <p:spPr>
          <a:xfrm>
            <a:off x="5196986" y="6475037"/>
            <a:ext cx="89154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a:t>
            </a:r>
            <a:r>
              <a:rPr lang="en-CN" sz="1200" dirty="0">
                <a:latin typeface="Times New Roman" panose="02020603050405020304" pitchFamily="18" charset="0"/>
                <a:cs typeface="Times New Roman" panose="02020603050405020304" pitchFamily="18" charset="0"/>
              </a:rPr>
              <a:t>ay cycle</a:t>
            </a:r>
          </a:p>
        </p:txBody>
      </p:sp>
      <p:sp>
        <p:nvSpPr>
          <p:cNvPr id="14" name="TextBox 13">
            <a:extLst>
              <a:ext uri="{FF2B5EF4-FFF2-40B4-BE49-F238E27FC236}">
                <a16:creationId xmlns:a16="http://schemas.microsoft.com/office/drawing/2014/main" id="{787434A8-AB64-E641-84AA-2979D8FD7575}"/>
              </a:ext>
            </a:extLst>
          </p:cNvPr>
          <p:cNvSpPr txBox="1"/>
          <p:nvPr/>
        </p:nvSpPr>
        <p:spPr>
          <a:xfrm>
            <a:off x="6970602" y="4998596"/>
            <a:ext cx="2173398" cy="120032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An example of anomaly</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A constant low-level of payment before COVID is not typical </a:t>
            </a:r>
          </a:p>
          <a:p>
            <a:endParaRPr lang="en-US" sz="1200" b="1" dirty="0">
              <a:latin typeface="Times New Roman" panose="02020603050405020304" pitchFamily="18" charset="0"/>
              <a:cs typeface="Times New Roman" panose="02020603050405020304" pitchFamily="18" charset="0"/>
            </a:endParaRPr>
          </a:p>
        </p:txBody>
      </p:sp>
      <p:pic>
        <p:nvPicPr>
          <p:cNvPr id="15" name="Picture 14" descr="Chart, line chart&#10;&#10;Description automatically generated">
            <a:extLst>
              <a:ext uri="{FF2B5EF4-FFF2-40B4-BE49-F238E27FC236}">
                <a16:creationId xmlns:a16="http://schemas.microsoft.com/office/drawing/2014/main" id="{36563E6D-7A2B-104B-A35D-1B1980392EE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1171" r="51426"/>
          <a:stretch/>
        </p:blipFill>
        <p:spPr>
          <a:xfrm>
            <a:off x="900827" y="4661392"/>
            <a:ext cx="2959322" cy="1851653"/>
          </a:xfrm>
          <a:prstGeom prst="rect">
            <a:avLst/>
          </a:prstGeom>
        </p:spPr>
      </p:pic>
      <p:pic>
        <p:nvPicPr>
          <p:cNvPr id="7" name="Picture 6">
            <a:extLst>
              <a:ext uri="{FF2B5EF4-FFF2-40B4-BE49-F238E27FC236}">
                <a16:creationId xmlns:a16="http://schemas.microsoft.com/office/drawing/2014/main" id="{70CE83F2-0D51-5B44-83E0-16B7A5E736F0}"/>
              </a:ext>
            </a:extLst>
          </p:cNvPr>
          <p:cNvPicPr>
            <a:picLocks noChangeAspect="1"/>
          </p:cNvPicPr>
          <p:nvPr/>
        </p:nvPicPr>
        <p:blipFill>
          <a:blip r:embed="rId4"/>
          <a:stretch>
            <a:fillRect/>
          </a:stretch>
        </p:blipFill>
        <p:spPr>
          <a:xfrm>
            <a:off x="5196985" y="1387882"/>
            <a:ext cx="3955319" cy="1350947"/>
          </a:xfrm>
          <a:prstGeom prst="rect">
            <a:avLst/>
          </a:prstGeom>
        </p:spPr>
      </p:pic>
      <p:sp>
        <p:nvSpPr>
          <p:cNvPr id="17" name="TextBox 16">
            <a:extLst>
              <a:ext uri="{FF2B5EF4-FFF2-40B4-BE49-F238E27FC236}">
                <a16:creationId xmlns:a16="http://schemas.microsoft.com/office/drawing/2014/main" id="{2D8E0D9A-A688-1644-BADF-B840C6E6E51D}"/>
              </a:ext>
            </a:extLst>
          </p:cNvPr>
          <p:cNvSpPr txBox="1"/>
          <p:nvPr/>
        </p:nvSpPr>
        <p:spPr>
          <a:xfrm>
            <a:off x="6088525" y="2609777"/>
            <a:ext cx="2173398" cy="276999"/>
          </a:xfrm>
          <a:prstGeom prst="rect">
            <a:avLst/>
          </a:prstGeom>
          <a:noFill/>
        </p:spPr>
        <p:txBody>
          <a:bodyPr wrap="square" rtlCol="0">
            <a:spAutoFit/>
          </a:bodyPr>
          <a:lstStyle/>
          <a:p>
            <a:r>
              <a:rPr lang="en-US" sz="1200" dirty="0">
                <a:solidFill>
                  <a:schemeClr val="accent5">
                    <a:lumMod val="50000"/>
                  </a:schemeClr>
                </a:solidFill>
                <a:latin typeface="Times New Roman" panose="02020603050405020304" pitchFamily="18" charset="0"/>
                <a:cs typeface="Times New Roman" panose="02020603050405020304" pitchFamily="18" charset="0"/>
              </a:rPr>
              <a:t>The structure of Auto-encoder </a:t>
            </a:r>
            <a:endParaRPr lang="en-CN" sz="12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B9936F5-5FA2-6A4D-88E0-B66E23FE0738}"/>
              </a:ext>
            </a:extLst>
          </p:cNvPr>
          <p:cNvSpPr txBox="1"/>
          <p:nvPr/>
        </p:nvSpPr>
        <p:spPr>
          <a:xfrm>
            <a:off x="1687120" y="4407477"/>
            <a:ext cx="1571099" cy="276999"/>
          </a:xfrm>
          <a:prstGeom prst="rect">
            <a:avLst/>
          </a:prstGeom>
          <a:noFill/>
        </p:spPr>
        <p:txBody>
          <a:bodyPr wrap="square" rtlCol="0">
            <a:spAutoFit/>
          </a:bodyPr>
          <a:lstStyle/>
          <a:p>
            <a:r>
              <a:rPr lang="en-US" sz="1200" b="1" dirty="0">
                <a:solidFill>
                  <a:schemeClr val="accent5">
                    <a:lumMod val="50000"/>
                  </a:schemeClr>
                </a:solidFill>
                <a:latin typeface="Times New Roman" panose="02020603050405020304" pitchFamily="18" charset="0"/>
                <a:cs typeface="Times New Roman" panose="02020603050405020304" pitchFamily="18" charset="0"/>
              </a:rPr>
              <a:t>Original sequence </a:t>
            </a:r>
            <a:endParaRPr lang="en-CN" sz="1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AE03853-4879-A942-8AD7-B575AAEB78EE}"/>
              </a:ext>
            </a:extLst>
          </p:cNvPr>
          <p:cNvSpPr txBox="1"/>
          <p:nvPr/>
        </p:nvSpPr>
        <p:spPr>
          <a:xfrm>
            <a:off x="4662284" y="4407477"/>
            <a:ext cx="1960943" cy="276999"/>
          </a:xfrm>
          <a:prstGeom prst="rect">
            <a:avLst/>
          </a:prstGeom>
          <a:noFill/>
        </p:spPr>
        <p:txBody>
          <a:bodyPr wrap="square" rtlCol="0">
            <a:spAutoFit/>
          </a:bodyPr>
          <a:lstStyle/>
          <a:p>
            <a:r>
              <a:rPr lang="en-US" sz="1200" b="1" dirty="0">
                <a:solidFill>
                  <a:schemeClr val="accent5">
                    <a:lumMod val="50000"/>
                  </a:schemeClr>
                </a:solidFill>
                <a:latin typeface="Times New Roman" panose="02020603050405020304" pitchFamily="18" charset="0"/>
                <a:cs typeface="Times New Roman" panose="02020603050405020304" pitchFamily="18" charset="0"/>
              </a:rPr>
              <a:t>Model-generated sequence </a:t>
            </a:r>
            <a:endParaRPr lang="en-CN" sz="1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A212C81A-3F0E-2D4D-B445-4E56C1DB0455}"/>
              </a:ext>
            </a:extLst>
          </p:cNvPr>
          <p:cNvSpPr txBox="1">
            <a:spLocks/>
          </p:cNvSpPr>
          <p:nvPr/>
        </p:nvSpPr>
        <p:spPr>
          <a:xfrm>
            <a:off x="591680" y="979229"/>
            <a:ext cx="8946885"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fontAlgn="base"/>
            <a:r>
              <a:rPr lang="en-US" sz="2550" cap="small" dirty="0"/>
              <a:t>Second-phase Anomaly Detection</a:t>
            </a:r>
          </a:p>
        </p:txBody>
      </p:sp>
      <p:pic>
        <p:nvPicPr>
          <p:cNvPr id="9" name="Picture 8">
            <a:extLst>
              <a:ext uri="{FF2B5EF4-FFF2-40B4-BE49-F238E27FC236}">
                <a16:creationId xmlns:a16="http://schemas.microsoft.com/office/drawing/2014/main" id="{835BEECE-546F-2442-8668-FF7A80D58C6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86772" y="4651270"/>
            <a:ext cx="227105" cy="1608152"/>
          </a:xfrm>
          <a:prstGeom prst="rect">
            <a:avLst/>
          </a:prstGeom>
        </p:spPr>
      </p:pic>
      <p:pic>
        <p:nvPicPr>
          <p:cNvPr id="26" name="Picture 25" descr="Chart, line chart&#10;&#10;Description automatically generated">
            <a:extLst>
              <a:ext uri="{FF2B5EF4-FFF2-40B4-BE49-F238E27FC236}">
                <a16:creationId xmlns:a16="http://schemas.microsoft.com/office/drawing/2014/main" id="{FDFE8FD7-DEED-0D4E-9F45-73FB53CD1F9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54533" t="11171"/>
          <a:stretch/>
        </p:blipFill>
        <p:spPr>
          <a:xfrm>
            <a:off x="4257737" y="4980984"/>
            <a:ext cx="2770037" cy="1486856"/>
          </a:xfrm>
          <a:prstGeom prst="rect">
            <a:avLst/>
          </a:prstGeom>
        </p:spPr>
      </p:pic>
      <p:pic>
        <p:nvPicPr>
          <p:cNvPr id="30" name="Picture 29">
            <a:extLst>
              <a:ext uri="{FF2B5EF4-FFF2-40B4-BE49-F238E27FC236}">
                <a16:creationId xmlns:a16="http://schemas.microsoft.com/office/drawing/2014/main" id="{5FF86C55-9AE5-604C-BB76-7CF2B1A70BE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8385" r="17309"/>
          <a:stretch/>
        </p:blipFill>
        <p:spPr>
          <a:xfrm>
            <a:off x="4257737" y="4668962"/>
            <a:ext cx="50820" cy="386673"/>
          </a:xfrm>
          <a:prstGeom prst="rect">
            <a:avLst/>
          </a:prstGeom>
        </p:spPr>
      </p:pic>
      <p:sp>
        <p:nvSpPr>
          <p:cNvPr id="3" name="Slide Number Placeholder 2">
            <a:extLst>
              <a:ext uri="{FF2B5EF4-FFF2-40B4-BE49-F238E27FC236}">
                <a16:creationId xmlns:a16="http://schemas.microsoft.com/office/drawing/2014/main" id="{AC7B8EB4-12B3-B541-BFEB-CBBAB04B957F}"/>
              </a:ext>
            </a:extLst>
          </p:cNvPr>
          <p:cNvSpPr>
            <a:spLocks noGrp="1"/>
          </p:cNvSpPr>
          <p:nvPr>
            <p:ph type="sldNum" sz="quarter" idx="10"/>
          </p:nvPr>
        </p:nvSpPr>
        <p:spPr/>
        <p:txBody>
          <a:bodyPr/>
          <a:lstStyle/>
          <a:p>
            <a:fld id="{5744759D-0EFF-4FB2-9CCE-04E00944F0FE}" type="slidenum">
              <a:rPr lang="en-US" smtClean="0">
                <a:latin typeface="Times New Roman" panose="02020603050405020304" pitchFamily="18" charset="0"/>
                <a:cs typeface="Times New Roman" panose="02020603050405020304" pitchFamily="18" charset="0"/>
              </a:rPr>
              <a:pPr/>
              <a:t>23</a:t>
            </a:fld>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37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7DAC167-80EF-3B44-91E3-430CA7E8F219}"/>
              </a:ext>
            </a:extLst>
          </p:cNvPr>
          <p:cNvSpPr txBox="1">
            <a:spLocks/>
          </p:cNvSpPr>
          <p:nvPr/>
        </p:nvSpPr>
        <p:spPr>
          <a:xfrm>
            <a:off x="297469" y="1926694"/>
            <a:ext cx="8549063" cy="4774648"/>
          </a:xfrm>
          <a:prstGeom prst="rect">
            <a:avLst/>
          </a:prstGeom>
        </p:spPr>
        <p:txBody>
          <a:bodyPr vert="horz" lIns="0" tIns="0" rIns="0" bIns="0" numCol="1"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342900" lvl="1" indent="0">
              <a:lnSpc>
                <a:spcPts val="2175"/>
              </a:lnSpc>
              <a:spcBef>
                <a:spcPts val="675"/>
              </a:spcBef>
              <a:buNone/>
            </a:pPr>
            <a:endParaRPr lang="en-US" altLang="zh-CN" sz="1500" dirty="0">
              <a:solidFill>
                <a:sysClr val="windowText" lastClr="000000"/>
              </a:solidFill>
              <a:latin typeface="Arial"/>
            </a:endParaRPr>
          </a:p>
        </p:txBody>
      </p:sp>
      <p:sp>
        <p:nvSpPr>
          <p:cNvPr id="5" name="Title 1">
            <a:extLst>
              <a:ext uri="{FF2B5EF4-FFF2-40B4-BE49-F238E27FC236}">
                <a16:creationId xmlns:a16="http://schemas.microsoft.com/office/drawing/2014/main" id="{DD64A119-E406-0545-B2D3-2A4289243DB4}"/>
              </a:ext>
            </a:extLst>
          </p:cNvPr>
          <p:cNvSpPr txBox="1">
            <a:spLocks/>
          </p:cNvSpPr>
          <p:nvPr/>
        </p:nvSpPr>
        <p:spPr>
          <a:xfrm>
            <a:off x="572652" y="1459573"/>
            <a:ext cx="9724007" cy="467121"/>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a:lstStyle>
          <a:p>
            <a:pPr lvl="0" fontAlgn="base"/>
            <a:r>
              <a:rPr lang="en-US" sz="2800" cap="small" dirty="0"/>
              <a:t>Real-time CM dashboard   </a:t>
            </a:r>
            <a:endParaRPr lang="en-US" sz="2550" cap="small" dirty="0"/>
          </a:p>
        </p:txBody>
      </p:sp>
      <p:pic>
        <p:nvPicPr>
          <p:cNvPr id="7" name="Picture 6" descr="Logo&#10;&#10;Description automatically generated with medium confidence">
            <a:extLst>
              <a:ext uri="{FF2B5EF4-FFF2-40B4-BE49-F238E27FC236}">
                <a16:creationId xmlns:a16="http://schemas.microsoft.com/office/drawing/2014/main" id="{489BF696-04AA-A944-A469-DB6048123E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65231" y="901681"/>
            <a:ext cx="1578769" cy="638603"/>
          </a:xfrm>
          <a:prstGeom prst="rect">
            <a:avLst/>
          </a:prstGeom>
        </p:spPr>
      </p:pic>
      <p:sp>
        <p:nvSpPr>
          <p:cNvPr id="2" name="Slide Number Placeholder 1">
            <a:extLst>
              <a:ext uri="{FF2B5EF4-FFF2-40B4-BE49-F238E27FC236}">
                <a16:creationId xmlns:a16="http://schemas.microsoft.com/office/drawing/2014/main" id="{A9C0178B-C3FE-5E4D-B4EA-51BFC7F4A772}"/>
              </a:ext>
            </a:extLst>
          </p:cNvPr>
          <p:cNvSpPr>
            <a:spLocks noGrp="1"/>
          </p:cNvSpPr>
          <p:nvPr>
            <p:ph type="sldNum" sz="quarter" idx="10"/>
          </p:nvPr>
        </p:nvSpPr>
        <p:spPr/>
        <p:txBody>
          <a:bodyPr/>
          <a:lstStyle/>
          <a:p>
            <a:fld id="{5744759D-0EFF-4FB2-9CCE-04E00944F0FE}" type="slidenum">
              <a:rPr lang="en-US" smtClean="0"/>
              <a:pPr/>
              <a:t>24</a:t>
            </a:fld>
            <a:endParaRPr lang="en-US" dirty="0"/>
          </a:p>
        </p:txBody>
      </p:sp>
      <p:sp>
        <p:nvSpPr>
          <p:cNvPr id="9" name="Content Placeholder 2">
            <a:extLst>
              <a:ext uri="{FF2B5EF4-FFF2-40B4-BE49-F238E27FC236}">
                <a16:creationId xmlns:a16="http://schemas.microsoft.com/office/drawing/2014/main" id="{2672D007-B5A5-CC46-88EB-BB53C0C7D961}"/>
              </a:ext>
            </a:extLst>
          </p:cNvPr>
          <p:cNvSpPr txBox="1">
            <a:spLocks/>
          </p:cNvSpPr>
          <p:nvPr/>
        </p:nvSpPr>
        <p:spPr>
          <a:xfrm>
            <a:off x="297468" y="2007405"/>
            <a:ext cx="8549063" cy="6366197"/>
          </a:xfrm>
          <a:prstGeom prst="rect">
            <a:avLst/>
          </a:prstGeom>
        </p:spPr>
        <p:txBody>
          <a:bodyPr vert="horz" lIns="0" tIns="0" rIns="0" bIns="0" rtlCol="0">
            <a:noAutofit/>
          </a:bodyPr>
          <a:lstStyle>
            <a:lvl1pPr marL="256032" indent="-256032" algn="l" defTabSz="914400" rtl="0" eaLnBrk="1" latinLnBrk="0" hangingPunct="1">
              <a:spcBef>
                <a:spcPts val="600"/>
              </a:spcBef>
              <a:buClr>
                <a:srgbClr val="007FA3"/>
              </a:buClr>
              <a:buSzPct val="10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9pPr>
          </a:lstStyle>
          <a:p>
            <a:pPr marL="624078" indent="-514350">
              <a:lnSpc>
                <a:spcPts val="2900"/>
              </a:lnSpc>
              <a:spcBef>
                <a:spcPts val="200"/>
              </a:spcBef>
              <a:buFont typeface="Wingdings" pitchFamily="2" charset="2"/>
              <a:buChar char="Ø"/>
            </a:pPr>
            <a:endParaRPr lang="en-US" sz="2000" b="1" dirty="0">
              <a:solidFill>
                <a:sysClr val="windowText" lastClr="000000"/>
              </a:solidFill>
              <a:latin typeface="Arial"/>
            </a:endParaRPr>
          </a:p>
          <a:p>
            <a:pPr marL="624078" indent="-514350">
              <a:lnSpc>
                <a:spcPts val="2900"/>
              </a:lnSpc>
              <a:spcBef>
                <a:spcPts val="200"/>
              </a:spcBef>
              <a:buFont typeface="Wingdings" pitchFamily="2" charset="2"/>
              <a:buChar char="Ø"/>
            </a:pPr>
            <a:r>
              <a:rPr lang="en-US" sz="2000" b="1" dirty="0">
                <a:solidFill>
                  <a:sysClr val="windowText" lastClr="000000"/>
                </a:solidFill>
                <a:latin typeface="Arial"/>
              </a:rPr>
              <a:t> Input</a:t>
            </a:r>
            <a:r>
              <a:rPr lang="en-US" sz="2000" b="1" dirty="0">
                <a:solidFill>
                  <a:sysClr val="windowText" lastClr="000000"/>
                </a:solidFill>
              </a:rPr>
              <a:t>: a live connection from company database to Tableau data source</a:t>
            </a:r>
            <a:endParaRPr lang="en-US" sz="18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endParaRPr>
          </a:p>
          <a:p>
            <a:pPr lvl="1">
              <a:lnSpc>
                <a:spcPts val="2900"/>
              </a:lnSpc>
              <a:spcBef>
                <a:spcPts val="200"/>
              </a:spcBef>
            </a:pPr>
            <a:r>
              <a:rPr lang="en-US" dirty="0">
                <a:solidFill>
                  <a:srgbClr val="009999"/>
                </a:solidFill>
                <a:hlinkClick r:id="rId4">
                  <a:extLst>
                    <a:ext uri="{A12FA001-AC4F-418D-AE19-62706E023703}">
                      <ahyp:hlinkClr xmlns:ahyp="http://schemas.microsoft.com/office/drawing/2018/hyperlinkcolor" val="tx"/>
                    </a:ext>
                  </a:extLst>
                </a:hlinkClick>
              </a:rPr>
              <a:t>(https://help.tableau.com/current/guides/everybody-install/en-us/everybody_admin_data.htm</a:t>
            </a:r>
            <a:r>
              <a:rPr lang="en-US" dirty="0"/>
              <a:t>)</a:t>
            </a:r>
          </a:p>
          <a:p>
            <a:pPr lvl="1">
              <a:lnSpc>
                <a:spcPts val="2900"/>
              </a:lnSpc>
              <a:spcBef>
                <a:spcPts val="200"/>
              </a:spcBef>
            </a:pPr>
            <a:r>
              <a:rPr lang="en-US" dirty="0">
                <a:solidFill>
                  <a:sysClr val="windowText" lastClr="000000"/>
                </a:solidFill>
                <a:latin typeface="Arial"/>
              </a:rPr>
              <a:t>Refresh worksheet with new data extraction periodically (higher performance)</a:t>
            </a:r>
          </a:p>
          <a:p>
            <a:pPr lvl="1">
              <a:lnSpc>
                <a:spcPts val="2900"/>
              </a:lnSpc>
              <a:spcBef>
                <a:spcPts val="200"/>
              </a:spcBef>
            </a:pPr>
            <a:r>
              <a:rPr lang="en-US" sz="2000" dirty="0">
                <a:solidFill>
                  <a:sysClr val="windowText" lastClr="000000"/>
                </a:solidFill>
                <a:latin typeface="Arial"/>
              </a:rPr>
              <a:t>Real live connection (data freshness, data privacy, decision making)</a:t>
            </a:r>
          </a:p>
          <a:p>
            <a:pPr lvl="1">
              <a:lnSpc>
                <a:spcPts val="2900"/>
              </a:lnSpc>
              <a:spcBef>
                <a:spcPts val="200"/>
              </a:spcBef>
            </a:pPr>
            <a:endParaRPr lang="en-US" sz="2000" b="1" dirty="0">
              <a:solidFill>
                <a:sysClr val="windowText" lastClr="000000"/>
              </a:solidFill>
              <a:latin typeface="Arial"/>
            </a:endParaRPr>
          </a:p>
          <a:p>
            <a:pPr marL="624078" indent="-514350">
              <a:lnSpc>
                <a:spcPts val="2900"/>
              </a:lnSpc>
              <a:spcBef>
                <a:spcPts val="200"/>
              </a:spcBef>
              <a:buFont typeface="Wingdings" pitchFamily="2" charset="2"/>
              <a:buChar char="Ø"/>
            </a:pPr>
            <a:r>
              <a:rPr lang="en-US" sz="2000" b="1" dirty="0">
                <a:solidFill>
                  <a:sysClr val="windowText" lastClr="000000"/>
                </a:solidFill>
                <a:latin typeface="Arial"/>
              </a:rPr>
              <a:t>Output: Tableau analytics dashboard/result real-time sharing </a:t>
            </a:r>
          </a:p>
          <a:p>
            <a:pPr lvl="1">
              <a:lnSpc>
                <a:spcPts val="2900"/>
              </a:lnSpc>
              <a:spcBef>
                <a:spcPts val="200"/>
              </a:spcBef>
            </a:pPr>
            <a:endParaRPr lang="en-US" dirty="0"/>
          </a:p>
        </p:txBody>
      </p:sp>
    </p:spTree>
    <p:extLst>
      <p:ext uri="{BB962C8B-B14F-4D97-AF65-F5344CB8AC3E}">
        <p14:creationId xmlns:p14="http://schemas.microsoft.com/office/powerpoint/2010/main" val="3885271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25</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4200" dirty="0">
                <a:latin typeface="Times New Roman" panose="02020603050405020304" pitchFamily="18" charset="0"/>
                <a:cs typeface="Times New Roman" panose="02020603050405020304" pitchFamily="18" charset="0"/>
              </a:rPr>
              <a:t>Continuous Monitoring</a:t>
            </a:r>
            <a:r>
              <a:rPr lang="zh-CN" altLang="en-US" sz="4200" dirty="0">
                <a:latin typeface="Times New Roman" panose="02020603050405020304" pitchFamily="18" charset="0"/>
                <a:cs typeface="Times New Roman" panose="02020603050405020304" pitchFamily="18" charset="0"/>
              </a:rPr>
              <a:t> </a:t>
            </a:r>
            <a:r>
              <a:rPr lang="en-US" altLang="zh-CN" sz="4200" dirty="0">
                <a:latin typeface="Times New Roman" panose="02020603050405020304" pitchFamily="18" charset="0"/>
                <a:cs typeface="Times New Roman" panose="02020603050405020304" pitchFamily="18" charset="0"/>
              </a:rPr>
              <a:t>(3/4)</a:t>
            </a:r>
            <a:br>
              <a:rPr lang="en-US" sz="3800" dirty="0">
                <a:latin typeface="Times New Roman" panose="02020603050405020304" pitchFamily="18" charset="0"/>
                <a:cs typeface="Times New Roman" panose="02020603050405020304" pitchFamily="18" charset="0"/>
              </a:rPr>
            </a:br>
            <a:br>
              <a:rPr lang="en-US" sz="3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RADAR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Full population testing (MADS) and process mining</a:t>
            </a:r>
            <a:br>
              <a:rPr lang="en-US" sz="2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FECC627C-2708-9847-B31A-DC986B118D2F}"/>
              </a:ext>
            </a:extLst>
          </p:cNvPr>
          <p:cNvSpPr>
            <a:spLocks noGrp="1"/>
          </p:cNvSpPr>
          <p:nvPr>
            <p:ph type="subTitle" idx="1"/>
          </p:nvPr>
        </p:nvSpPr>
        <p:spPr>
          <a:xfrm>
            <a:off x="1504709" y="5075510"/>
            <a:ext cx="6400800" cy="1752600"/>
          </a:xfrm>
        </p:spPr>
        <p:txBody>
          <a:bodyPr>
            <a:normAutofit/>
          </a:bodyPr>
          <a:lstStyle/>
          <a:p>
            <a:r>
              <a:rPr lang="en-US" sz="1600" dirty="0"/>
              <a:t>AICPA, CAR Lab</a:t>
            </a:r>
          </a:p>
        </p:txBody>
      </p:sp>
    </p:spTree>
    <p:extLst>
      <p:ext uri="{BB962C8B-B14F-4D97-AF65-F5344CB8AC3E}">
        <p14:creationId xmlns:p14="http://schemas.microsoft.com/office/powerpoint/2010/main" val="2156809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RADAR (Rutgers </a:t>
            </a:r>
            <a:r>
              <a:rPr lang="en-US" dirty="0" err="1"/>
              <a:t>Aicpa</a:t>
            </a:r>
            <a:r>
              <a:rPr lang="en-US" dirty="0"/>
              <a:t> data analytics Research) project</a:t>
            </a:r>
          </a:p>
        </p:txBody>
      </p:sp>
      <p:sp>
        <p:nvSpPr>
          <p:cNvPr id="3" name="Text Placeholder 2"/>
          <p:cNvSpPr>
            <a:spLocks noGrp="1"/>
          </p:cNvSpPr>
          <p:nvPr>
            <p:ph type="body" idx="1"/>
          </p:nvPr>
        </p:nvSpPr>
        <p:spPr>
          <a:xfrm>
            <a:off x="1986909" y="1928813"/>
            <a:ext cx="7772400" cy="1500187"/>
          </a:xfrm>
        </p:spPr>
        <p:txBody>
          <a:bodyPr/>
          <a:lstStyle/>
          <a:p>
            <a:r>
              <a:rPr lang="en-US" sz="2400" b="1" dirty="0"/>
              <a:t>Full Population Testing</a:t>
            </a:r>
          </a:p>
          <a:p>
            <a:r>
              <a:rPr lang="en-US" sz="2400" b="1" dirty="0"/>
              <a:t>Process Mining</a:t>
            </a:r>
          </a:p>
          <a:p>
            <a:r>
              <a:rPr lang="en-US" sz="2400" b="1" dirty="0"/>
              <a:t>Visual Audit</a:t>
            </a:r>
          </a:p>
        </p:txBody>
      </p:sp>
    </p:spTree>
    <p:extLst>
      <p:ext uri="{BB962C8B-B14F-4D97-AF65-F5344CB8AC3E}">
        <p14:creationId xmlns:p14="http://schemas.microsoft.com/office/powerpoint/2010/main" val="150981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487848"/>
            <a:ext cx="9139236" cy="960120"/>
          </a:xfrm>
          <a:prstGeom prst="rect">
            <a:avLst/>
          </a:prstGeom>
          <a:noFill/>
          <a:ln w="9525">
            <a:noFill/>
            <a:miter lim="800000"/>
            <a:headEnd/>
            <a:tailEnd/>
          </a:ln>
          <a:effectLst/>
        </p:spPr>
        <p:txBody>
          <a:bodyPr lIns="411652" tIns="0" bIns="0" anchor="ctr"/>
          <a:lstStyle/>
          <a:p>
            <a:pPr eaLnBrk="1" latinLnBrk="1" hangingPunct="1">
              <a:defRPr/>
            </a:pPr>
            <a:r>
              <a:rPr lang="en-US" altLang="ko-KR" sz="3000" dirty="0">
                <a:solidFill>
                  <a:schemeClr val="tx2"/>
                </a:solidFill>
                <a:latin typeface="Times New Roman" panose="02020603050405020304" pitchFamily="18" charset="0"/>
                <a:cs typeface="Times New Roman" panose="02020603050405020304" pitchFamily="18" charset="0"/>
              </a:rPr>
              <a:t>MADS</a:t>
            </a:r>
            <a:r>
              <a:rPr lang="en-US" altLang="ko-KR" sz="3600" b="1" dirty="0">
                <a:ln w="17780" cmpd="sng">
                  <a:solidFill>
                    <a:srgbClr val="FFFFFF"/>
                  </a:solidFill>
                  <a:prstDash val="solid"/>
                  <a:miter lim="800000"/>
                </a:ln>
                <a:solidFill>
                  <a:srgbClr val="FF0000"/>
                </a:solidFill>
                <a:effectLst>
                  <a:outerShdw blurRad="50800" algn="tl" rotWithShape="0">
                    <a:srgbClr val="000000"/>
                  </a:outerShdw>
                </a:effectLst>
                <a:latin typeface="Garamond" pitchFamily="18" charset="0"/>
              </a:rPr>
              <a:t> </a:t>
            </a:r>
            <a:r>
              <a:rPr lang="en-US" altLang="ko-KR" sz="3000" dirty="0">
                <a:solidFill>
                  <a:schemeClr val="tx2"/>
                </a:solidFill>
                <a:latin typeface="Times New Roman" panose="02020603050405020304" pitchFamily="18" charset="0"/>
                <a:cs typeface="Times New Roman" panose="02020603050405020304" pitchFamily="18" charset="0"/>
              </a:rPr>
              <a:t>ANALYTIC FRAMEWORK</a:t>
            </a:r>
          </a:p>
        </p:txBody>
      </p:sp>
      <p:grpSp>
        <p:nvGrpSpPr>
          <p:cNvPr id="14" name="Group 13">
            <a:extLst>
              <a:ext uri="{FF2B5EF4-FFF2-40B4-BE49-F238E27FC236}">
                <a16:creationId xmlns:a16="http://schemas.microsoft.com/office/drawing/2014/main" id="{B4034289-139A-4956-9ABB-58B3F88B72E0}"/>
              </a:ext>
            </a:extLst>
          </p:cNvPr>
          <p:cNvGrpSpPr/>
          <p:nvPr/>
        </p:nvGrpSpPr>
        <p:grpSpPr>
          <a:xfrm>
            <a:off x="2980958" y="1103460"/>
            <a:ext cx="4248473" cy="1266540"/>
            <a:chOff x="539551" y="1252745"/>
            <a:chExt cx="4248473" cy="880111"/>
          </a:xfrm>
        </p:grpSpPr>
        <p:sp>
          <p:nvSpPr>
            <p:cNvPr id="43" name="Oval 42">
              <a:extLst>
                <a:ext uri="{FF2B5EF4-FFF2-40B4-BE49-F238E27FC236}">
                  <a16:creationId xmlns:a16="http://schemas.microsoft.com/office/drawing/2014/main" id="{A40EEDF4-371E-41D2-9BA3-DC0EBD0DF102}"/>
                </a:ext>
              </a:extLst>
            </p:cNvPr>
            <p:cNvSpPr/>
            <p:nvPr/>
          </p:nvSpPr>
          <p:spPr bwMode="auto">
            <a:xfrm>
              <a:off x="539551" y="1252745"/>
              <a:ext cx="4248473" cy="880111"/>
            </a:xfrm>
            <a:prstGeom prst="ellipse">
              <a:avLst/>
            </a:prstGeom>
            <a:pattFill prst="lgCheck">
              <a:fgClr>
                <a:schemeClr val="bg1">
                  <a:lumMod val="75000"/>
                </a:schemeClr>
              </a:fgClr>
              <a:bgClr>
                <a:schemeClr val="bg1"/>
              </a:bgClr>
            </a:pattFill>
            <a:ln>
              <a:solidFill>
                <a:schemeClr val="bg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18288" algn="ctr" latinLnBrk="1">
                <a:lnSpc>
                  <a:spcPct val="90000"/>
                </a:lnSpc>
                <a:spcBef>
                  <a:spcPts val="0"/>
                </a:spcBef>
                <a:spcAft>
                  <a:spcPts val="0"/>
                </a:spcAft>
              </a:pPr>
              <a:endParaRPr lang="en-US" sz="1400" b="1" dirty="0">
                <a:latin typeface="Garamond" pitchFamily="18" charset="0"/>
                <a:ea typeface="Arial Unicode MS" pitchFamily="50" charset="-127"/>
              </a:endParaRPr>
            </a:p>
          </p:txBody>
        </p:sp>
        <p:grpSp>
          <p:nvGrpSpPr>
            <p:cNvPr id="19" name="Group 18">
              <a:extLst>
                <a:ext uri="{FF2B5EF4-FFF2-40B4-BE49-F238E27FC236}">
                  <a16:creationId xmlns:a16="http://schemas.microsoft.com/office/drawing/2014/main" id="{CEA02715-9108-4519-BC85-49D9F8736530}"/>
                </a:ext>
              </a:extLst>
            </p:cNvPr>
            <p:cNvGrpSpPr/>
            <p:nvPr/>
          </p:nvGrpSpPr>
          <p:grpSpPr>
            <a:xfrm>
              <a:off x="1005257" y="1485405"/>
              <a:ext cx="3317060" cy="414791"/>
              <a:chOff x="1201875" y="1755296"/>
              <a:chExt cx="4003946" cy="593584"/>
            </a:xfrm>
          </p:grpSpPr>
          <p:sp>
            <p:nvSpPr>
              <p:cNvPr id="936" name="Rectangle 935">
                <a:extLst>
                  <a:ext uri="{FF2B5EF4-FFF2-40B4-BE49-F238E27FC236}">
                    <a16:creationId xmlns:a16="http://schemas.microsoft.com/office/drawing/2014/main" id="{EA9BDE01-E954-413C-A9B6-EFC53F6872CC}"/>
                  </a:ext>
                </a:extLst>
              </p:cNvPr>
              <p:cNvSpPr/>
              <p:nvPr/>
            </p:nvSpPr>
            <p:spPr bwMode="auto">
              <a:xfrm>
                <a:off x="1921955" y="2061296"/>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37" name="Rectangle 936">
                <a:extLst>
                  <a:ext uri="{FF2B5EF4-FFF2-40B4-BE49-F238E27FC236}">
                    <a16:creationId xmlns:a16="http://schemas.microsoft.com/office/drawing/2014/main" id="{4361709D-2442-4AFE-B347-321431A6BDD6}"/>
                  </a:ext>
                </a:extLst>
              </p:cNvPr>
              <p:cNvSpPr/>
              <p:nvPr/>
            </p:nvSpPr>
            <p:spPr bwMode="auto">
              <a:xfrm>
                <a:off x="2714043" y="2277321"/>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38" name="Rectangle 937">
                <a:extLst>
                  <a:ext uri="{FF2B5EF4-FFF2-40B4-BE49-F238E27FC236}">
                    <a16:creationId xmlns:a16="http://schemas.microsoft.com/office/drawing/2014/main" id="{18CC01BC-A452-49D8-9F98-ADEE815FC60A}"/>
                  </a:ext>
                </a:extLst>
              </p:cNvPr>
              <p:cNvSpPr/>
              <p:nvPr/>
            </p:nvSpPr>
            <p:spPr bwMode="auto">
              <a:xfrm>
                <a:off x="4644008" y="1921030"/>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39" name="Rectangle 938">
                <a:extLst>
                  <a:ext uri="{FF2B5EF4-FFF2-40B4-BE49-F238E27FC236}">
                    <a16:creationId xmlns:a16="http://schemas.microsoft.com/office/drawing/2014/main" id="{6050C71B-727D-48C7-B9F3-54AC64E8C304}"/>
                  </a:ext>
                </a:extLst>
              </p:cNvPr>
              <p:cNvSpPr/>
              <p:nvPr/>
            </p:nvSpPr>
            <p:spPr bwMode="auto">
              <a:xfrm>
                <a:off x="1201875" y="2028953"/>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0" name="Rectangle 939">
                <a:extLst>
                  <a:ext uri="{FF2B5EF4-FFF2-40B4-BE49-F238E27FC236}">
                    <a16:creationId xmlns:a16="http://schemas.microsoft.com/office/drawing/2014/main" id="{4CC22766-1389-4CE3-8EAC-62444E81C9D4}"/>
                  </a:ext>
                </a:extLst>
              </p:cNvPr>
              <p:cNvSpPr/>
              <p:nvPr/>
            </p:nvSpPr>
            <p:spPr bwMode="auto">
              <a:xfrm>
                <a:off x="2274990" y="1773264"/>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1" name="Rectangle 940">
                <a:extLst>
                  <a:ext uri="{FF2B5EF4-FFF2-40B4-BE49-F238E27FC236}">
                    <a16:creationId xmlns:a16="http://schemas.microsoft.com/office/drawing/2014/main" id="{3867D142-58F5-4887-9CCC-EC6DC0CFD9C0}"/>
                  </a:ext>
                </a:extLst>
              </p:cNvPr>
              <p:cNvSpPr/>
              <p:nvPr/>
            </p:nvSpPr>
            <p:spPr bwMode="auto">
              <a:xfrm>
                <a:off x="2966802" y="2041771"/>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2" name="Rectangle 941">
                <a:extLst>
                  <a:ext uri="{FF2B5EF4-FFF2-40B4-BE49-F238E27FC236}">
                    <a16:creationId xmlns:a16="http://schemas.microsoft.com/office/drawing/2014/main" id="{FF090100-D823-40B5-8361-DDC9D925D696}"/>
                  </a:ext>
                </a:extLst>
              </p:cNvPr>
              <p:cNvSpPr/>
              <p:nvPr/>
            </p:nvSpPr>
            <p:spPr bwMode="auto">
              <a:xfrm>
                <a:off x="3584064" y="2006910"/>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3" name="Rectangle 942">
                <a:extLst>
                  <a:ext uri="{FF2B5EF4-FFF2-40B4-BE49-F238E27FC236}">
                    <a16:creationId xmlns:a16="http://schemas.microsoft.com/office/drawing/2014/main" id="{A21BF920-A321-40B4-891A-69AF1B69093E}"/>
                  </a:ext>
                </a:extLst>
              </p:cNvPr>
              <p:cNvSpPr/>
              <p:nvPr/>
            </p:nvSpPr>
            <p:spPr bwMode="auto">
              <a:xfrm>
                <a:off x="1868890" y="1845273"/>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4" name="Rectangle 943">
                <a:extLst>
                  <a:ext uri="{FF2B5EF4-FFF2-40B4-BE49-F238E27FC236}">
                    <a16:creationId xmlns:a16="http://schemas.microsoft.com/office/drawing/2014/main" id="{25930F9B-C98D-4B5F-B268-707401331151}"/>
                  </a:ext>
                </a:extLst>
              </p:cNvPr>
              <p:cNvSpPr/>
              <p:nvPr/>
            </p:nvSpPr>
            <p:spPr bwMode="auto">
              <a:xfrm>
                <a:off x="5148064" y="1989289"/>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5" name="Rectangle 944">
                <a:extLst>
                  <a:ext uri="{FF2B5EF4-FFF2-40B4-BE49-F238E27FC236}">
                    <a16:creationId xmlns:a16="http://schemas.microsoft.com/office/drawing/2014/main" id="{24E764D7-15F4-4B43-A139-D94C9880B85A}"/>
                  </a:ext>
                </a:extLst>
              </p:cNvPr>
              <p:cNvSpPr/>
              <p:nvPr/>
            </p:nvSpPr>
            <p:spPr bwMode="auto">
              <a:xfrm>
                <a:off x="3119202" y="2050155"/>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6" name="Rectangle 945">
                <a:extLst>
                  <a:ext uri="{FF2B5EF4-FFF2-40B4-BE49-F238E27FC236}">
                    <a16:creationId xmlns:a16="http://schemas.microsoft.com/office/drawing/2014/main" id="{65027573-23AC-491F-B595-F3552586D987}"/>
                  </a:ext>
                </a:extLst>
              </p:cNvPr>
              <p:cNvSpPr/>
              <p:nvPr/>
            </p:nvSpPr>
            <p:spPr bwMode="auto">
              <a:xfrm>
                <a:off x="3434123" y="1755296"/>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7" name="Rectangle 946">
                <a:extLst>
                  <a:ext uri="{FF2B5EF4-FFF2-40B4-BE49-F238E27FC236}">
                    <a16:creationId xmlns:a16="http://schemas.microsoft.com/office/drawing/2014/main" id="{F84FADC7-5651-4901-A350-1721C0D1074E}"/>
                  </a:ext>
                </a:extLst>
              </p:cNvPr>
              <p:cNvSpPr/>
              <p:nvPr/>
            </p:nvSpPr>
            <p:spPr bwMode="auto">
              <a:xfrm>
                <a:off x="2419150" y="1988840"/>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8" name="Rectangle 947">
                <a:extLst>
                  <a:ext uri="{FF2B5EF4-FFF2-40B4-BE49-F238E27FC236}">
                    <a16:creationId xmlns:a16="http://schemas.microsoft.com/office/drawing/2014/main" id="{59696083-C3C1-4DCA-9893-FE605566C6CD}"/>
                  </a:ext>
                </a:extLst>
              </p:cNvPr>
              <p:cNvSpPr/>
              <p:nvPr/>
            </p:nvSpPr>
            <p:spPr bwMode="auto">
              <a:xfrm>
                <a:off x="1631270" y="1988840"/>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49" name="Rectangle 948">
                <a:extLst>
                  <a:ext uri="{FF2B5EF4-FFF2-40B4-BE49-F238E27FC236}">
                    <a16:creationId xmlns:a16="http://schemas.microsoft.com/office/drawing/2014/main" id="{7F351327-0BCF-4172-ACB8-4484F5060C9B}"/>
                  </a:ext>
                </a:extLst>
              </p:cNvPr>
              <p:cNvSpPr/>
              <p:nvPr/>
            </p:nvSpPr>
            <p:spPr bwMode="auto">
              <a:xfrm>
                <a:off x="2635174" y="1773265"/>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0" name="Rectangle 949">
                <a:extLst>
                  <a:ext uri="{FF2B5EF4-FFF2-40B4-BE49-F238E27FC236}">
                    <a16:creationId xmlns:a16="http://schemas.microsoft.com/office/drawing/2014/main" id="{5DA48A6E-AC1A-4142-A007-CF5BDBB4B961}"/>
                  </a:ext>
                </a:extLst>
              </p:cNvPr>
              <p:cNvSpPr/>
              <p:nvPr/>
            </p:nvSpPr>
            <p:spPr bwMode="auto">
              <a:xfrm>
                <a:off x="4082339" y="1845273"/>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1" name="Rectangle 950">
                <a:extLst>
                  <a:ext uri="{FF2B5EF4-FFF2-40B4-BE49-F238E27FC236}">
                    <a16:creationId xmlns:a16="http://schemas.microsoft.com/office/drawing/2014/main" id="{511717DA-F866-421A-9B96-A995BE0CA18B}"/>
                  </a:ext>
                </a:extLst>
              </p:cNvPr>
              <p:cNvSpPr/>
              <p:nvPr/>
            </p:nvSpPr>
            <p:spPr bwMode="auto">
              <a:xfrm>
                <a:off x="3938179" y="2205312"/>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2" name="Rectangle 951">
                <a:extLst>
                  <a:ext uri="{FF2B5EF4-FFF2-40B4-BE49-F238E27FC236}">
                    <a16:creationId xmlns:a16="http://schemas.microsoft.com/office/drawing/2014/main" id="{7CA05830-4328-4CB1-A19B-3B61613929E4}"/>
                  </a:ext>
                </a:extLst>
              </p:cNvPr>
              <p:cNvSpPr/>
              <p:nvPr/>
            </p:nvSpPr>
            <p:spPr bwMode="auto">
              <a:xfrm>
                <a:off x="4298363" y="2132856"/>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3" name="Rectangle 952">
                <a:extLst>
                  <a:ext uri="{FF2B5EF4-FFF2-40B4-BE49-F238E27FC236}">
                    <a16:creationId xmlns:a16="http://schemas.microsoft.com/office/drawing/2014/main" id="{2E57E0D1-A5AA-45C9-A6F8-F29CC9D56470}"/>
                  </a:ext>
                </a:extLst>
              </p:cNvPr>
              <p:cNvSpPr/>
              <p:nvPr/>
            </p:nvSpPr>
            <p:spPr bwMode="auto">
              <a:xfrm>
                <a:off x="3271602" y="2202555"/>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grpSp>
      </p:grpSp>
      <p:pic>
        <p:nvPicPr>
          <p:cNvPr id="17" name="Picture 16">
            <a:extLst>
              <a:ext uri="{FF2B5EF4-FFF2-40B4-BE49-F238E27FC236}">
                <a16:creationId xmlns:a16="http://schemas.microsoft.com/office/drawing/2014/main" id="{63BD2838-46BE-47BF-A66C-BD5C91FCB0B6}"/>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4365323" y="2565702"/>
            <a:ext cx="1632636" cy="912395"/>
          </a:xfrm>
          <a:prstGeom prst="rect">
            <a:avLst/>
          </a:prstGeom>
        </p:spPr>
      </p:pic>
      <p:grpSp>
        <p:nvGrpSpPr>
          <p:cNvPr id="15" name="Group 14">
            <a:extLst>
              <a:ext uri="{FF2B5EF4-FFF2-40B4-BE49-F238E27FC236}">
                <a16:creationId xmlns:a16="http://schemas.microsoft.com/office/drawing/2014/main" id="{270E50FF-DBA8-4DCD-915B-7A0568401A11}"/>
              </a:ext>
            </a:extLst>
          </p:cNvPr>
          <p:cNvGrpSpPr/>
          <p:nvPr/>
        </p:nvGrpSpPr>
        <p:grpSpPr>
          <a:xfrm>
            <a:off x="4190885" y="3749004"/>
            <a:ext cx="1920552" cy="558387"/>
            <a:chOff x="1619671" y="3284984"/>
            <a:chExt cx="2088232" cy="590867"/>
          </a:xfrm>
        </p:grpSpPr>
        <p:sp>
          <p:nvSpPr>
            <p:cNvPr id="954" name="Oval 953">
              <a:extLst>
                <a:ext uri="{FF2B5EF4-FFF2-40B4-BE49-F238E27FC236}">
                  <a16:creationId xmlns:a16="http://schemas.microsoft.com/office/drawing/2014/main" id="{438A9DE3-4AE2-4D92-BF45-50055DC2FFD9}"/>
                </a:ext>
              </a:extLst>
            </p:cNvPr>
            <p:cNvSpPr/>
            <p:nvPr/>
          </p:nvSpPr>
          <p:spPr bwMode="auto">
            <a:xfrm>
              <a:off x="1619671" y="3284984"/>
              <a:ext cx="2088232" cy="590867"/>
            </a:xfrm>
            <a:prstGeom prst="ellipse">
              <a:avLst/>
            </a:prstGeom>
            <a:pattFill prst="lgCheck">
              <a:fgClr>
                <a:schemeClr val="bg1">
                  <a:lumMod val="75000"/>
                </a:schemeClr>
              </a:fgClr>
              <a:bgClr>
                <a:schemeClr val="bg1"/>
              </a:bgClr>
            </a:pattFill>
            <a:ln>
              <a:solidFill>
                <a:schemeClr val="bg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18288" algn="ctr" latinLnBrk="1">
                <a:lnSpc>
                  <a:spcPct val="90000"/>
                </a:lnSpc>
                <a:spcBef>
                  <a:spcPts val="0"/>
                </a:spcBef>
                <a:spcAft>
                  <a:spcPts val="0"/>
                </a:spcAft>
              </a:pPr>
              <a:endParaRPr lang="en-US" sz="1400" b="1" dirty="0">
                <a:latin typeface="Garamond" pitchFamily="18" charset="0"/>
                <a:ea typeface="Arial Unicode MS" pitchFamily="50" charset="-127"/>
              </a:endParaRPr>
            </a:p>
          </p:txBody>
        </p:sp>
        <p:grpSp>
          <p:nvGrpSpPr>
            <p:cNvPr id="20" name="Group 19">
              <a:extLst>
                <a:ext uri="{FF2B5EF4-FFF2-40B4-BE49-F238E27FC236}">
                  <a16:creationId xmlns:a16="http://schemas.microsoft.com/office/drawing/2014/main" id="{1A75DFAA-DA48-42D0-9A6A-9FF1D41D7104}"/>
                </a:ext>
              </a:extLst>
            </p:cNvPr>
            <p:cNvGrpSpPr/>
            <p:nvPr/>
          </p:nvGrpSpPr>
          <p:grpSpPr>
            <a:xfrm>
              <a:off x="2088511" y="3408893"/>
              <a:ext cx="1150553" cy="343049"/>
              <a:chOff x="3718120" y="5219793"/>
              <a:chExt cx="1497917" cy="441006"/>
            </a:xfrm>
          </p:grpSpPr>
          <p:sp>
            <p:nvSpPr>
              <p:cNvPr id="956" name="Rectangle 955">
                <a:extLst>
                  <a:ext uri="{FF2B5EF4-FFF2-40B4-BE49-F238E27FC236}">
                    <a16:creationId xmlns:a16="http://schemas.microsoft.com/office/drawing/2014/main" id="{9ACBEB78-57D2-469C-81D6-EC1B5961519A}"/>
                  </a:ext>
                </a:extLst>
              </p:cNvPr>
              <p:cNvSpPr/>
              <p:nvPr/>
            </p:nvSpPr>
            <p:spPr bwMode="auto">
              <a:xfrm>
                <a:off x="4250527" y="5287326"/>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7" name="Rectangle 956">
                <a:extLst>
                  <a:ext uri="{FF2B5EF4-FFF2-40B4-BE49-F238E27FC236}">
                    <a16:creationId xmlns:a16="http://schemas.microsoft.com/office/drawing/2014/main" id="{2CB1CDDE-5D24-41AD-B9F6-89195B05DDF3}"/>
                  </a:ext>
                </a:extLst>
              </p:cNvPr>
              <p:cNvSpPr/>
              <p:nvPr/>
            </p:nvSpPr>
            <p:spPr bwMode="auto">
              <a:xfrm>
                <a:off x="4139952" y="5589240"/>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59" name="Rectangle 958">
                <a:extLst>
                  <a:ext uri="{FF2B5EF4-FFF2-40B4-BE49-F238E27FC236}">
                    <a16:creationId xmlns:a16="http://schemas.microsoft.com/office/drawing/2014/main" id="{77E23C39-6097-497B-9A60-FD62009A4900}"/>
                  </a:ext>
                </a:extLst>
              </p:cNvPr>
              <p:cNvSpPr/>
              <p:nvPr/>
            </p:nvSpPr>
            <p:spPr bwMode="auto">
              <a:xfrm>
                <a:off x="3718120" y="5490633"/>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0" name="Rectangle 959">
                <a:extLst>
                  <a:ext uri="{FF2B5EF4-FFF2-40B4-BE49-F238E27FC236}">
                    <a16:creationId xmlns:a16="http://schemas.microsoft.com/office/drawing/2014/main" id="{E4504CF7-9EF5-4C4D-9A9B-D1F790EDE44F}"/>
                  </a:ext>
                </a:extLst>
              </p:cNvPr>
              <p:cNvSpPr/>
              <p:nvPr/>
            </p:nvSpPr>
            <p:spPr bwMode="auto">
              <a:xfrm>
                <a:off x="4427984" y="5219793"/>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1" name="Rectangle 960">
                <a:extLst>
                  <a:ext uri="{FF2B5EF4-FFF2-40B4-BE49-F238E27FC236}">
                    <a16:creationId xmlns:a16="http://schemas.microsoft.com/office/drawing/2014/main" id="{11A20D01-900D-41A9-9CB5-43983D4FD1B1}"/>
                  </a:ext>
                </a:extLst>
              </p:cNvPr>
              <p:cNvSpPr/>
              <p:nvPr/>
            </p:nvSpPr>
            <p:spPr bwMode="auto">
              <a:xfrm>
                <a:off x="5004048" y="5503451"/>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3" name="Rectangle 962">
                <a:extLst>
                  <a:ext uri="{FF2B5EF4-FFF2-40B4-BE49-F238E27FC236}">
                    <a16:creationId xmlns:a16="http://schemas.microsoft.com/office/drawing/2014/main" id="{AD32B2EA-46DC-490A-8B3F-C4698B2DA7A8}"/>
                  </a:ext>
                </a:extLst>
              </p:cNvPr>
              <p:cNvSpPr/>
              <p:nvPr/>
            </p:nvSpPr>
            <p:spPr bwMode="auto">
              <a:xfrm>
                <a:off x="3790128" y="5306953"/>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4" name="Rectangle 963">
                <a:extLst>
                  <a:ext uri="{FF2B5EF4-FFF2-40B4-BE49-F238E27FC236}">
                    <a16:creationId xmlns:a16="http://schemas.microsoft.com/office/drawing/2014/main" id="{54AD1CB7-0861-4371-9AED-B0D6F6DCCD03}"/>
                  </a:ext>
                </a:extLst>
              </p:cNvPr>
              <p:cNvSpPr/>
              <p:nvPr/>
            </p:nvSpPr>
            <p:spPr bwMode="auto">
              <a:xfrm>
                <a:off x="4427984" y="5517681"/>
                <a:ext cx="57757" cy="7155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5" name="Rectangle 964">
                <a:extLst>
                  <a:ext uri="{FF2B5EF4-FFF2-40B4-BE49-F238E27FC236}">
                    <a16:creationId xmlns:a16="http://schemas.microsoft.com/office/drawing/2014/main" id="{B421EA59-323F-4092-AA55-49813A7E96ED}"/>
                  </a:ext>
                </a:extLst>
              </p:cNvPr>
              <p:cNvSpPr/>
              <p:nvPr/>
            </p:nvSpPr>
            <p:spPr bwMode="auto">
              <a:xfrm>
                <a:off x="5158280" y="5435368"/>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7" name="Rectangle 966">
                <a:extLst>
                  <a:ext uri="{FF2B5EF4-FFF2-40B4-BE49-F238E27FC236}">
                    <a16:creationId xmlns:a16="http://schemas.microsoft.com/office/drawing/2014/main" id="{FD170903-818A-4114-B408-F717E87740C0}"/>
                  </a:ext>
                </a:extLst>
              </p:cNvPr>
              <p:cNvSpPr/>
              <p:nvPr/>
            </p:nvSpPr>
            <p:spPr bwMode="auto">
              <a:xfrm>
                <a:off x="4747722" y="5450520"/>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8" name="Rectangle 967">
                <a:extLst>
                  <a:ext uri="{FF2B5EF4-FFF2-40B4-BE49-F238E27FC236}">
                    <a16:creationId xmlns:a16="http://schemas.microsoft.com/office/drawing/2014/main" id="{137697D9-2351-4C83-8A7A-461306CE157A}"/>
                  </a:ext>
                </a:extLst>
              </p:cNvPr>
              <p:cNvSpPr/>
              <p:nvPr/>
            </p:nvSpPr>
            <p:spPr bwMode="auto">
              <a:xfrm>
                <a:off x="3959842" y="5450520"/>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sp>
            <p:nvSpPr>
              <p:cNvPr id="969" name="Rectangle 968">
                <a:extLst>
                  <a:ext uri="{FF2B5EF4-FFF2-40B4-BE49-F238E27FC236}">
                    <a16:creationId xmlns:a16="http://schemas.microsoft.com/office/drawing/2014/main" id="{44AA3F96-5E55-4A0A-BB34-2D6FCC7BA995}"/>
                  </a:ext>
                </a:extLst>
              </p:cNvPr>
              <p:cNvSpPr/>
              <p:nvPr/>
            </p:nvSpPr>
            <p:spPr bwMode="auto">
              <a:xfrm>
                <a:off x="4726232" y="5291801"/>
                <a:ext cx="57757" cy="71559"/>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1" hangingPunct="1">
                  <a:lnSpc>
                    <a:spcPct val="100000"/>
                  </a:lnSpc>
                  <a:spcBef>
                    <a:spcPct val="0"/>
                  </a:spcBef>
                  <a:spcAft>
                    <a:spcPct val="0"/>
                  </a:spcAft>
                  <a:buClrTx/>
                  <a:buSzTx/>
                  <a:buFontTx/>
                  <a:buNone/>
                  <a:tabLst/>
                </a:pPr>
                <a:endParaRPr kumimoji="1" lang="en-US" sz="2400" b="0" i="0" u="none" strike="noStrike" cap="none" normalizeH="0" baseline="0" dirty="0">
                  <a:ln>
                    <a:noFill/>
                  </a:ln>
                  <a:solidFill>
                    <a:schemeClr val="tx1"/>
                  </a:solidFill>
                  <a:effectLst/>
                  <a:latin typeface="굴림" charset="-127"/>
                  <a:ea typeface="굴림" charset="-127"/>
                </a:endParaRPr>
              </a:p>
            </p:txBody>
          </p:sp>
        </p:grpSp>
      </p:grpSp>
      <p:pic>
        <p:nvPicPr>
          <p:cNvPr id="974" name="Picture 973">
            <a:extLst>
              <a:ext uri="{FF2B5EF4-FFF2-40B4-BE49-F238E27FC236}">
                <a16:creationId xmlns:a16="http://schemas.microsoft.com/office/drawing/2014/main" id="{75E7ED88-0409-4FE1-AF68-A973522F2EC6}"/>
              </a:ext>
            </a:extLst>
          </p:cNvPr>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blip>
          <a:stretch>
            <a:fillRect/>
          </a:stretch>
        </p:blipFill>
        <p:spPr>
          <a:xfrm>
            <a:off x="4723340" y="4431762"/>
            <a:ext cx="1014687" cy="616068"/>
          </a:xfrm>
          <a:prstGeom prst="rect">
            <a:avLst/>
          </a:prstGeom>
        </p:spPr>
      </p:pic>
      <p:sp>
        <p:nvSpPr>
          <p:cNvPr id="9" name="Rectangle 8">
            <a:extLst>
              <a:ext uri="{FF2B5EF4-FFF2-40B4-BE49-F238E27FC236}">
                <a16:creationId xmlns:a16="http://schemas.microsoft.com/office/drawing/2014/main" id="{6440E948-3E0D-4400-8C72-AFB82F2337DD}"/>
              </a:ext>
            </a:extLst>
          </p:cNvPr>
          <p:cNvSpPr/>
          <p:nvPr/>
        </p:nvSpPr>
        <p:spPr>
          <a:xfrm>
            <a:off x="6317142" y="5765250"/>
            <a:ext cx="2652467" cy="783420"/>
          </a:xfrm>
          <a:prstGeom prst="rect">
            <a:avLst/>
          </a:prstGeom>
        </p:spPr>
        <p:txBody>
          <a:bodyPr wrap="square">
            <a:spAutoFit/>
          </a:bodyPr>
          <a:lstStyle/>
          <a:p>
            <a:pPr marL="0" lvl="2">
              <a:lnSpc>
                <a:spcPct val="120000"/>
              </a:lnSpc>
              <a:spcAft>
                <a:spcPts val="0"/>
              </a:spcAft>
              <a:buClr>
                <a:srgbClr val="FF0000"/>
              </a:buClr>
            </a:pPr>
            <a:r>
              <a:rPr lang="en-US" altLang="ko-KR" sz="1200" b="1" dirty="0">
                <a:solidFill>
                  <a:srgbClr val="3333FF"/>
                </a:solidFill>
                <a:latin typeface="Garamond" pitchFamily="18" charset="0"/>
              </a:rPr>
              <a:t>Prioritization</a:t>
            </a:r>
          </a:p>
          <a:p>
            <a:pPr marL="0" lvl="2">
              <a:lnSpc>
                <a:spcPct val="120000"/>
              </a:lnSpc>
              <a:spcAft>
                <a:spcPts val="300"/>
              </a:spcAft>
              <a:buClr>
                <a:srgbClr val="FF0000"/>
              </a:buClr>
            </a:pPr>
            <a:r>
              <a:rPr lang="en-US" altLang="ko-KR" sz="1200" b="1" dirty="0">
                <a:latin typeface="Garamond" panose="02020404030301010803" pitchFamily="18" charset="0"/>
              </a:rPr>
              <a:t>A flexible weighting scheme</a:t>
            </a:r>
          </a:p>
          <a:p>
            <a:pPr marL="0" lvl="2">
              <a:lnSpc>
                <a:spcPct val="120000"/>
              </a:lnSpc>
              <a:spcAft>
                <a:spcPts val="300"/>
              </a:spcAft>
              <a:buClr>
                <a:srgbClr val="FF0000"/>
              </a:buClr>
            </a:pPr>
            <a:r>
              <a:rPr lang="en-US" altLang="ko-KR" sz="1200" b="1" dirty="0">
                <a:latin typeface="Garamond" panose="02020404030301010803" pitchFamily="18" charset="0"/>
              </a:rPr>
              <a:t>(e.g., suspicion function)</a:t>
            </a:r>
          </a:p>
        </p:txBody>
      </p:sp>
      <p:pic>
        <p:nvPicPr>
          <p:cNvPr id="11" name="Picture 10">
            <a:extLst>
              <a:ext uri="{FF2B5EF4-FFF2-40B4-BE49-F238E27FC236}">
                <a16:creationId xmlns:a16="http://schemas.microsoft.com/office/drawing/2014/main" id="{1537B572-D243-4E59-8210-38C89A17C5D3}"/>
              </a:ext>
            </a:extLst>
          </p:cNvPr>
          <p:cNvPicPr>
            <a:picLocks noChangeAspect="1"/>
          </p:cNvPicPr>
          <p:nvPr/>
        </p:nvPicPr>
        <p:blipFill>
          <a:blip r:embed="rId5"/>
          <a:stretch>
            <a:fillRect/>
          </a:stretch>
        </p:blipFill>
        <p:spPr>
          <a:xfrm>
            <a:off x="4899847" y="6164338"/>
            <a:ext cx="818227" cy="640080"/>
          </a:xfrm>
          <a:prstGeom prst="rect">
            <a:avLst/>
          </a:prstGeom>
          <a:ln>
            <a:solidFill>
              <a:schemeClr val="tx1">
                <a:lumMod val="50000"/>
                <a:lumOff val="50000"/>
              </a:schemeClr>
            </a:solidFill>
          </a:ln>
        </p:spPr>
      </p:pic>
      <p:grpSp>
        <p:nvGrpSpPr>
          <p:cNvPr id="91" name="Group 90">
            <a:extLst>
              <a:ext uri="{FF2B5EF4-FFF2-40B4-BE49-F238E27FC236}">
                <a16:creationId xmlns:a16="http://schemas.microsoft.com/office/drawing/2014/main" id="{1D2B4C2B-C718-4754-AE51-461CA3BA1E60}"/>
              </a:ext>
            </a:extLst>
          </p:cNvPr>
          <p:cNvGrpSpPr/>
          <p:nvPr/>
        </p:nvGrpSpPr>
        <p:grpSpPr>
          <a:xfrm>
            <a:off x="467544" y="1231723"/>
            <a:ext cx="2385790" cy="5365629"/>
            <a:chOff x="150954" y="1665165"/>
            <a:chExt cx="4674041" cy="5289063"/>
          </a:xfrm>
          <a:solidFill>
            <a:srgbClr val="CCFF99"/>
          </a:solidFill>
        </p:grpSpPr>
        <p:sp>
          <p:nvSpPr>
            <p:cNvPr id="92" name="Rounded Rectangle 70">
              <a:extLst>
                <a:ext uri="{FF2B5EF4-FFF2-40B4-BE49-F238E27FC236}">
                  <a16:creationId xmlns:a16="http://schemas.microsoft.com/office/drawing/2014/main" id="{2A41A8E3-3B84-4952-A4A5-BD1EBA8C0A4F}"/>
                </a:ext>
              </a:extLst>
            </p:cNvPr>
            <p:cNvSpPr/>
            <p:nvPr/>
          </p:nvSpPr>
          <p:spPr bwMode="auto">
            <a:xfrm>
              <a:off x="150954" y="1665165"/>
              <a:ext cx="4674041" cy="5289063"/>
            </a:xfrm>
            <a:prstGeom prst="roundRect">
              <a:avLst>
                <a:gd name="adj" fmla="val 233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en-US" sz="1200" dirty="0">
                <a:solidFill>
                  <a:srgbClr val="000000"/>
                </a:solidFill>
                <a:latin typeface="Garamond" panose="02020404030301010803" pitchFamily="18" charset="0"/>
              </a:endParaRPr>
            </a:p>
          </p:txBody>
        </p:sp>
        <p:sp>
          <p:nvSpPr>
            <p:cNvPr id="93" name="Rectangle 92">
              <a:extLst>
                <a:ext uri="{FF2B5EF4-FFF2-40B4-BE49-F238E27FC236}">
                  <a16:creationId xmlns:a16="http://schemas.microsoft.com/office/drawing/2014/main" id="{060F5D0D-31C9-47E7-8A92-1AA34D8C158F}"/>
                </a:ext>
              </a:extLst>
            </p:cNvPr>
            <p:cNvSpPr/>
            <p:nvPr/>
          </p:nvSpPr>
          <p:spPr>
            <a:xfrm>
              <a:off x="150954" y="1673015"/>
              <a:ext cx="4674039" cy="323863"/>
            </a:xfrm>
            <a:prstGeom prst="rect">
              <a:avLst/>
            </a:prstGeom>
            <a:noFill/>
          </p:spPr>
          <p:txBody>
            <a:bodyPr wrap="square">
              <a:spAutoFit/>
            </a:bodyPr>
            <a:lstStyle/>
            <a:p>
              <a:pPr marL="0" marR="0" algn="ctr">
                <a:lnSpc>
                  <a:spcPct val="115000"/>
                </a:lnSpc>
                <a:spcBef>
                  <a:spcPts val="0"/>
                </a:spcBef>
                <a:spcAft>
                  <a:spcPts val="600"/>
                </a:spcAft>
              </a:pPr>
              <a:r>
                <a:rPr lang="en-US" sz="1400" b="1" dirty="0">
                  <a:solidFill>
                    <a:srgbClr val="FF0000"/>
                  </a:solidFill>
                  <a:latin typeface="Garamond" panose="02020404030301010803" pitchFamily="18" charset="0"/>
                </a:rPr>
                <a:t>MADS Model Build Process</a:t>
              </a:r>
            </a:p>
          </p:txBody>
        </p:sp>
      </p:grpSp>
      <p:sp>
        <p:nvSpPr>
          <p:cNvPr id="94" name="Rounded Rectangle 43">
            <a:extLst>
              <a:ext uri="{FF2B5EF4-FFF2-40B4-BE49-F238E27FC236}">
                <a16:creationId xmlns:a16="http://schemas.microsoft.com/office/drawing/2014/main" id="{90F240D6-1796-402B-AE4A-5AD0B37149DA}"/>
              </a:ext>
            </a:extLst>
          </p:cNvPr>
          <p:cNvSpPr/>
          <p:nvPr/>
        </p:nvSpPr>
        <p:spPr>
          <a:xfrm>
            <a:off x="661192" y="1628800"/>
            <a:ext cx="1993392" cy="1076874"/>
          </a:xfrm>
          <a:prstGeom prst="roundRect">
            <a:avLst>
              <a:gd name="adj" fmla="val 0"/>
            </a:avLst>
          </a:prstGeom>
          <a:solidFill>
            <a:srgbClr val="4D4D4D"/>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bg1"/>
                </a:solidFill>
                <a:latin typeface="Garamond" pitchFamily="18" charset="0"/>
                <a:cs typeface="+mn-cs"/>
              </a:rPr>
              <a:t>Whole Transaction Data</a:t>
            </a:r>
          </a:p>
          <a:p>
            <a:pPr algn="ctr"/>
            <a:r>
              <a:rPr lang="en-US" sz="1100" b="1" dirty="0">
                <a:solidFill>
                  <a:schemeClr val="bg1"/>
                </a:solidFill>
                <a:latin typeface="Garamond" pitchFamily="18" charset="0"/>
                <a:cs typeface="+mn-cs"/>
              </a:rPr>
              <a:t>(Entire Population)</a:t>
            </a:r>
          </a:p>
        </p:txBody>
      </p:sp>
      <p:grpSp>
        <p:nvGrpSpPr>
          <p:cNvPr id="95" name="Group 94">
            <a:extLst>
              <a:ext uri="{FF2B5EF4-FFF2-40B4-BE49-F238E27FC236}">
                <a16:creationId xmlns:a16="http://schemas.microsoft.com/office/drawing/2014/main" id="{19E140A3-B1C8-4E40-85B2-97765EEB0226}"/>
              </a:ext>
            </a:extLst>
          </p:cNvPr>
          <p:cNvGrpSpPr/>
          <p:nvPr/>
        </p:nvGrpSpPr>
        <p:grpSpPr>
          <a:xfrm>
            <a:off x="621086" y="2777682"/>
            <a:ext cx="2073605" cy="664221"/>
            <a:chOff x="6800850" y="2518074"/>
            <a:chExt cx="2073605" cy="707739"/>
          </a:xfrm>
        </p:grpSpPr>
        <p:sp>
          <p:nvSpPr>
            <p:cNvPr id="96" name="Pentagon 46">
              <a:extLst>
                <a:ext uri="{FF2B5EF4-FFF2-40B4-BE49-F238E27FC236}">
                  <a16:creationId xmlns:a16="http://schemas.microsoft.com/office/drawing/2014/main" id="{2B95766A-0721-40A6-8571-B8F16FAC29CD}"/>
                </a:ext>
              </a:extLst>
            </p:cNvPr>
            <p:cNvSpPr/>
            <p:nvPr/>
          </p:nvSpPr>
          <p:spPr>
            <a:xfrm rot="5400000">
              <a:off x="7505003" y="1895844"/>
              <a:ext cx="665299" cy="1994640"/>
            </a:xfrm>
            <a:prstGeom prst="homePlate">
              <a:avLst>
                <a:gd name="adj" fmla="val 26148"/>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dirty="0">
                <a:solidFill>
                  <a:srgbClr val="FFCC00"/>
                </a:solidFill>
                <a:latin typeface="Garamond" pitchFamily="18" charset="0"/>
                <a:cs typeface="+mn-cs"/>
              </a:endParaRPr>
            </a:p>
          </p:txBody>
        </p:sp>
        <p:sp>
          <p:nvSpPr>
            <p:cNvPr id="97" name="Rectangle 96">
              <a:extLst>
                <a:ext uri="{FF2B5EF4-FFF2-40B4-BE49-F238E27FC236}">
                  <a16:creationId xmlns:a16="http://schemas.microsoft.com/office/drawing/2014/main" id="{A9AFCF56-5316-4B81-A0EC-F3F7D674AADA}"/>
                </a:ext>
              </a:extLst>
            </p:cNvPr>
            <p:cNvSpPr/>
            <p:nvPr/>
          </p:nvSpPr>
          <p:spPr>
            <a:xfrm>
              <a:off x="6800850" y="2518074"/>
              <a:ext cx="2073605" cy="655882"/>
            </a:xfrm>
            <a:prstGeom prst="rect">
              <a:avLst/>
            </a:prstGeom>
          </p:spPr>
          <p:txBody>
            <a:bodyPr wrap="square">
              <a:spAutoFit/>
            </a:bodyPr>
            <a:lstStyle/>
            <a:p>
              <a:pPr algn="ctr"/>
              <a:r>
                <a:rPr lang="en-US" altLang="ko-KR" sz="1200" b="1" dirty="0">
                  <a:solidFill>
                    <a:schemeClr val="bg1"/>
                  </a:solidFill>
                  <a:latin typeface="Garamond" panose="02020404030301010803" pitchFamily="18" charset="0"/>
                </a:rPr>
                <a:t>Step 1:</a:t>
              </a:r>
            </a:p>
            <a:p>
              <a:pPr algn="ctr"/>
              <a:r>
                <a:rPr lang="en-US" altLang="ko-KR" sz="1100" b="1" dirty="0">
                  <a:solidFill>
                    <a:schemeClr val="bg1"/>
                  </a:solidFill>
                  <a:latin typeface="Garamond" panose="02020404030301010803" pitchFamily="18" charset="0"/>
                </a:rPr>
                <a:t>Filters for Significant Potential Risk Factors</a:t>
              </a:r>
              <a:endParaRPr lang="en-US" sz="1100" b="1" dirty="0">
                <a:solidFill>
                  <a:schemeClr val="bg1"/>
                </a:solidFill>
                <a:latin typeface="Garamond" panose="02020404030301010803" pitchFamily="18" charset="0"/>
              </a:endParaRPr>
            </a:p>
          </p:txBody>
        </p:sp>
      </p:grpSp>
      <p:sp>
        <p:nvSpPr>
          <p:cNvPr id="98" name="Rounded Rectangle 48">
            <a:extLst>
              <a:ext uri="{FF2B5EF4-FFF2-40B4-BE49-F238E27FC236}">
                <a16:creationId xmlns:a16="http://schemas.microsoft.com/office/drawing/2014/main" id="{2D659739-E981-4BBE-A491-BDBAF0ADDBF6}"/>
              </a:ext>
            </a:extLst>
          </p:cNvPr>
          <p:cNvSpPr/>
          <p:nvPr/>
        </p:nvSpPr>
        <p:spPr>
          <a:xfrm>
            <a:off x="802786" y="3528086"/>
            <a:ext cx="1668060" cy="588315"/>
          </a:xfrm>
          <a:prstGeom prst="roundRect">
            <a:avLst>
              <a:gd name="adj" fmla="val 24539"/>
            </a:avLst>
          </a:prstGeom>
          <a:solidFill>
            <a:srgbClr val="0080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bg1"/>
                </a:solidFill>
                <a:latin typeface="Garamond" pitchFamily="18" charset="0"/>
                <a:cs typeface="+mn-cs"/>
              </a:rPr>
              <a:t>Step 1 Outputs</a:t>
            </a:r>
          </a:p>
        </p:txBody>
      </p:sp>
      <p:grpSp>
        <p:nvGrpSpPr>
          <p:cNvPr id="99" name="Group 98">
            <a:extLst>
              <a:ext uri="{FF2B5EF4-FFF2-40B4-BE49-F238E27FC236}">
                <a16:creationId xmlns:a16="http://schemas.microsoft.com/office/drawing/2014/main" id="{247E8357-CC7F-4C81-BEFB-2D91B494FAEB}"/>
              </a:ext>
            </a:extLst>
          </p:cNvPr>
          <p:cNvGrpSpPr/>
          <p:nvPr/>
        </p:nvGrpSpPr>
        <p:grpSpPr>
          <a:xfrm>
            <a:off x="768921" y="4202584"/>
            <a:ext cx="1773933" cy="525966"/>
            <a:chOff x="7135940" y="4374417"/>
            <a:chExt cx="1458657" cy="525966"/>
          </a:xfrm>
        </p:grpSpPr>
        <p:sp>
          <p:nvSpPr>
            <p:cNvPr id="100" name="Pentagon 49">
              <a:extLst>
                <a:ext uri="{FF2B5EF4-FFF2-40B4-BE49-F238E27FC236}">
                  <a16:creationId xmlns:a16="http://schemas.microsoft.com/office/drawing/2014/main" id="{42BE1ADB-324A-4BD3-93EC-9ED930B83A7F}"/>
                </a:ext>
              </a:extLst>
            </p:cNvPr>
            <p:cNvSpPr/>
            <p:nvPr/>
          </p:nvSpPr>
          <p:spPr>
            <a:xfrm rot="5400000">
              <a:off x="7606598" y="3970508"/>
              <a:ext cx="488150" cy="1371600"/>
            </a:xfrm>
            <a:prstGeom prst="homePlate">
              <a:avLst>
                <a:gd name="adj" fmla="val 26148"/>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dirty="0">
                <a:solidFill>
                  <a:srgbClr val="FFCC00"/>
                </a:solidFill>
                <a:latin typeface="Garamond" pitchFamily="18" charset="0"/>
                <a:cs typeface="+mn-cs"/>
              </a:endParaRPr>
            </a:p>
          </p:txBody>
        </p:sp>
        <p:sp>
          <p:nvSpPr>
            <p:cNvPr id="101" name="Rectangle 100">
              <a:extLst>
                <a:ext uri="{FF2B5EF4-FFF2-40B4-BE49-F238E27FC236}">
                  <a16:creationId xmlns:a16="http://schemas.microsoft.com/office/drawing/2014/main" id="{898C78DA-FEA7-4204-860E-6A8822037B0A}"/>
                </a:ext>
              </a:extLst>
            </p:cNvPr>
            <p:cNvSpPr/>
            <p:nvPr/>
          </p:nvSpPr>
          <p:spPr>
            <a:xfrm>
              <a:off x="7135940" y="4374417"/>
              <a:ext cx="1458657" cy="446276"/>
            </a:xfrm>
            <a:prstGeom prst="rect">
              <a:avLst/>
            </a:prstGeom>
          </p:spPr>
          <p:txBody>
            <a:bodyPr wrap="square">
              <a:spAutoFit/>
            </a:bodyPr>
            <a:lstStyle/>
            <a:p>
              <a:pPr algn="ctr"/>
              <a:r>
                <a:rPr lang="en-US" altLang="ko-KR" sz="1200" b="1" dirty="0">
                  <a:solidFill>
                    <a:schemeClr val="bg1"/>
                  </a:solidFill>
                  <a:latin typeface="Garamond" panose="02020404030301010803" pitchFamily="18" charset="0"/>
                </a:rPr>
                <a:t>Step 2:</a:t>
              </a:r>
            </a:p>
            <a:p>
              <a:pPr algn="ctr"/>
              <a:r>
                <a:rPr lang="en-US" altLang="ko-KR" sz="1100" b="1" dirty="0">
                  <a:solidFill>
                    <a:schemeClr val="bg1"/>
                  </a:solidFill>
                  <a:latin typeface="Garamond" panose="02020404030301010803" pitchFamily="18" charset="0"/>
                </a:rPr>
                <a:t>Data Analytic Techniques</a:t>
              </a:r>
              <a:endParaRPr lang="en-US" sz="1100" dirty="0">
                <a:solidFill>
                  <a:schemeClr val="bg1"/>
                </a:solidFill>
              </a:endParaRPr>
            </a:p>
          </p:txBody>
        </p:sp>
      </p:grpSp>
      <p:sp>
        <p:nvSpPr>
          <p:cNvPr id="102" name="Rounded Rectangle 51">
            <a:extLst>
              <a:ext uri="{FF2B5EF4-FFF2-40B4-BE49-F238E27FC236}">
                <a16:creationId xmlns:a16="http://schemas.microsoft.com/office/drawing/2014/main" id="{CE703FEF-DEF8-4EF4-BEEB-09F0EE725B3A}"/>
              </a:ext>
            </a:extLst>
          </p:cNvPr>
          <p:cNvSpPr/>
          <p:nvPr/>
        </p:nvSpPr>
        <p:spPr>
          <a:xfrm>
            <a:off x="1125004" y="4814733"/>
            <a:ext cx="1065768" cy="457200"/>
          </a:xfrm>
          <a:prstGeom prst="roundRect">
            <a:avLst>
              <a:gd name="adj" fmla="val 22199"/>
            </a:avLst>
          </a:prstGeom>
          <a:solidFill>
            <a:srgbClr val="00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tx1"/>
                </a:solidFill>
                <a:latin typeface="Garamond" pitchFamily="18" charset="0"/>
                <a:cs typeface="+mn-cs"/>
              </a:rPr>
              <a:t>Step 2 Outputs</a:t>
            </a:r>
          </a:p>
        </p:txBody>
      </p:sp>
      <p:grpSp>
        <p:nvGrpSpPr>
          <p:cNvPr id="103" name="Group 102">
            <a:extLst>
              <a:ext uri="{FF2B5EF4-FFF2-40B4-BE49-F238E27FC236}">
                <a16:creationId xmlns:a16="http://schemas.microsoft.com/office/drawing/2014/main" id="{A7637A33-2458-43B1-84E7-24BEB4DF71AE}"/>
              </a:ext>
            </a:extLst>
          </p:cNvPr>
          <p:cNvGrpSpPr/>
          <p:nvPr/>
        </p:nvGrpSpPr>
        <p:grpSpPr>
          <a:xfrm>
            <a:off x="1127075" y="5358116"/>
            <a:ext cx="1061625" cy="519979"/>
            <a:chOff x="7306839" y="5647568"/>
            <a:chExt cx="1061625" cy="519979"/>
          </a:xfrm>
        </p:grpSpPr>
        <p:sp>
          <p:nvSpPr>
            <p:cNvPr id="104" name="Pentagon 52">
              <a:extLst>
                <a:ext uri="{FF2B5EF4-FFF2-40B4-BE49-F238E27FC236}">
                  <a16:creationId xmlns:a16="http://schemas.microsoft.com/office/drawing/2014/main" id="{BED0BA89-B881-49B4-8A2C-61EE34C1F1C3}"/>
                </a:ext>
              </a:extLst>
            </p:cNvPr>
            <p:cNvSpPr/>
            <p:nvPr/>
          </p:nvSpPr>
          <p:spPr>
            <a:xfrm rot="5400000">
              <a:off x="7592195" y="5391280"/>
              <a:ext cx="490911" cy="1061623"/>
            </a:xfrm>
            <a:prstGeom prst="homePlate">
              <a:avLst>
                <a:gd name="adj" fmla="val 26148"/>
              </a:avLst>
            </a:prstGeom>
            <a:solidFill>
              <a:srgbClr val="00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dirty="0">
                <a:solidFill>
                  <a:srgbClr val="FFCC00"/>
                </a:solidFill>
                <a:latin typeface="Garamond" pitchFamily="18" charset="0"/>
                <a:cs typeface="+mn-cs"/>
              </a:endParaRPr>
            </a:p>
          </p:txBody>
        </p:sp>
        <p:sp>
          <p:nvSpPr>
            <p:cNvPr id="105" name="Rectangle 104">
              <a:extLst>
                <a:ext uri="{FF2B5EF4-FFF2-40B4-BE49-F238E27FC236}">
                  <a16:creationId xmlns:a16="http://schemas.microsoft.com/office/drawing/2014/main" id="{C075E36B-44F9-4ED0-BB9A-A6E74606C519}"/>
                </a:ext>
              </a:extLst>
            </p:cNvPr>
            <p:cNvSpPr/>
            <p:nvPr/>
          </p:nvSpPr>
          <p:spPr>
            <a:xfrm>
              <a:off x="7306841" y="5647568"/>
              <a:ext cx="1061623" cy="446276"/>
            </a:xfrm>
            <a:prstGeom prst="rect">
              <a:avLst/>
            </a:prstGeom>
          </p:spPr>
          <p:txBody>
            <a:bodyPr wrap="square">
              <a:spAutoFit/>
            </a:bodyPr>
            <a:lstStyle/>
            <a:p>
              <a:pPr algn="ctr"/>
              <a:r>
                <a:rPr lang="en-US" altLang="ko-KR" sz="1200" b="1" dirty="0">
                  <a:solidFill>
                    <a:schemeClr val="bg1"/>
                  </a:solidFill>
                  <a:latin typeface="Garamond" panose="02020404030301010803" pitchFamily="18" charset="0"/>
                </a:rPr>
                <a:t>Step 3:</a:t>
              </a:r>
            </a:p>
            <a:p>
              <a:pPr algn="ctr"/>
              <a:r>
                <a:rPr lang="en-US" altLang="ko-KR" sz="1100" b="1" dirty="0">
                  <a:solidFill>
                    <a:schemeClr val="bg1"/>
                  </a:solidFill>
                  <a:latin typeface="Garamond" panose="02020404030301010803" pitchFamily="18" charset="0"/>
                </a:rPr>
                <a:t>Prioritization</a:t>
              </a:r>
              <a:endParaRPr lang="en-US" sz="1100" dirty="0">
                <a:solidFill>
                  <a:schemeClr val="bg1"/>
                </a:solidFill>
              </a:endParaRPr>
            </a:p>
          </p:txBody>
        </p:sp>
      </p:grpSp>
      <p:sp>
        <p:nvSpPr>
          <p:cNvPr id="106" name="Rounded Rectangle 54">
            <a:extLst>
              <a:ext uri="{FF2B5EF4-FFF2-40B4-BE49-F238E27FC236}">
                <a16:creationId xmlns:a16="http://schemas.microsoft.com/office/drawing/2014/main" id="{DAB0E2A2-97F0-46F9-A322-EA117C18785C}"/>
              </a:ext>
            </a:extLst>
          </p:cNvPr>
          <p:cNvSpPr/>
          <p:nvPr/>
        </p:nvSpPr>
        <p:spPr>
          <a:xfrm>
            <a:off x="1125004" y="5964277"/>
            <a:ext cx="1065768" cy="457200"/>
          </a:xfrm>
          <a:prstGeom prst="roundRect">
            <a:avLst>
              <a:gd name="adj" fmla="val 22199"/>
            </a:avLst>
          </a:prstGeom>
          <a:solidFill>
            <a:srgbClr val="FF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tx1"/>
                </a:solidFill>
                <a:latin typeface="Garamond" pitchFamily="18" charset="0"/>
                <a:cs typeface="+mn-cs"/>
              </a:rPr>
              <a:t>Prioritized </a:t>
            </a:r>
          </a:p>
          <a:p>
            <a:pPr algn="ctr"/>
            <a:r>
              <a:rPr lang="en-US" sz="1100" b="1" dirty="0">
                <a:solidFill>
                  <a:schemeClr val="tx1"/>
                </a:solidFill>
                <a:latin typeface="Garamond" pitchFamily="18" charset="0"/>
                <a:cs typeface="+mn-cs"/>
              </a:rPr>
              <a:t>Notable Items</a:t>
            </a:r>
          </a:p>
        </p:txBody>
      </p:sp>
      <p:sp>
        <p:nvSpPr>
          <p:cNvPr id="75" name="Rectangle 74">
            <a:extLst>
              <a:ext uri="{FF2B5EF4-FFF2-40B4-BE49-F238E27FC236}">
                <a16:creationId xmlns:a16="http://schemas.microsoft.com/office/drawing/2014/main" id="{D44EC979-AD0B-4F45-AAB0-8D37D0479B0B}"/>
              </a:ext>
            </a:extLst>
          </p:cNvPr>
          <p:cNvSpPr/>
          <p:nvPr/>
        </p:nvSpPr>
        <p:spPr>
          <a:xfrm>
            <a:off x="6337311" y="4058698"/>
            <a:ext cx="2652467" cy="1409745"/>
          </a:xfrm>
          <a:prstGeom prst="rect">
            <a:avLst/>
          </a:prstGeom>
        </p:spPr>
        <p:txBody>
          <a:bodyPr wrap="square">
            <a:spAutoFit/>
          </a:bodyPr>
          <a:lstStyle/>
          <a:p>
            <a:pPr marL="0" lvl="2">
              <a:lnSpc>
                <a:spcPct val="120000"/>
              </a:lnSpc>
              <a:spcAft>
                <a:spcPts val="0"/>
              </a:spcAft>
              <a:buClr>
                <a:srgbClr val="FF0000"/>
              </a:buClr>
            </a:pPr>
            <a:r>
              <a:rPr lang="en-US" altLang="ko-KR" sz="1200" b="1" dirty="0">
                <a:solidFill>
                  <a:srgbClr val="3333FF"/>
                </a:solidFill>
                <a:latin typeface="Garamond" pitchFamily="18" charset="0"/>
              </a:rPr>
              <a:t>Data Analytics</a:t>
            </a:r>
          </a:p>
          <a:p>
            <a:pPr marL="0" lvl="2">
              <a:lnSpc>
                <a:spcPct val="120000"/>
              </a:lnSpc>
              <a:spcAft>
                <a:spcPts val="0"/>
              </a:spcAft>
              <a:buClr>
                <a:srgbClr val="FF0000"/>
              </a:buClr>
            </a:pPr>
            <a:r>
              <a:rPr lang="en-US" altLang="ko-KR" sz="1200" b="1" dirty="0">
                <a:latin typeface="Garamond" panose="02020404030301010803" pitchFamily="18" charset="0"/>
              </a:rPr>
              <a:t>Outlier Detection Techniques </a:t>
            </a:r>
            <a:br>
              <a:rPr lang="en-US" altLang="ko-KR" sz="1200" b="1" dirty="0">
                <a:latin typeface="Garamond" panose="02020404030301010803" pitchFamily="18" charset="0"/>
              </a:rPr>
            </a:br>
            <a:r>
              <a:rPr lang="en-US" altLang="ko-KR" sz="1200" b="1" dirty="0">
                <a:latin typeface="Garamond" panose="02020404030301010803" pitchFamily="18" charset="0"/>
              </a:rPr>
              <a:t>(e.g., Unsupervised Machine Learning  Clustering - Weka)</a:t>
            </a:r>
          </a:p>
          <a:p>
            <a:pPr marL="0" lvl="2">
              <a:lnSpc>
                <a:spcPct val="120000"/>
              </a:lnSpc>
              <a:spcAft>
                <a:spcPts val="300"/>
              </a:spcAft>
              <a:buClr>
                <a:srgbClr val="FF0000"/>
              </a:buClr>
            </a:pPr>
            <a:r>
              <a:rPr lang="en-US" altLang="ko-KR" sz="1200" b="1" dirty="0">
                <a:latin typeface="Garamond" panose="02020404030301010803" pitchFamily="18" charset="0"/>
              </a:rPr>
              <a:t>Visualization Techniques </a:t>
            </a:r>
            <a:br>
              <a:rPr lang="en-US" altLang="ko-KR" sz="1200" b="1" dirty="0">
                <a:latin typeface="Garamond" panose="02020404030301010803" pitchFamily="18" charset="0"/>
              </a:rPr>
            </a:br>
            <a:r>
              <a:rPr lang="en-US" altLang="ko-KR" sz="1200" b="1" dirty="0">
                <a:latin typeface="Garamond" panose="02020404030301010803" pitchFamily="18" charset="0"/>
              </a:rPr>
              <a:t>(e.g., Dashboard - Tableau)</a:t>
            </a:r>
          </a:p>
        </p:txBody>
      </p:sp>
      <p:sp>
        <p:nvSpPr>
          <p:cNvPr id="79" name="Rectangle 78">
            <a:extLst>
              <a:ext uri="{FF2B5EF4-FFF2-40B4-BE49-F238E27FC236}">
                <a16:creationId xmlns:a16="http://schemas.microsoft.com/office/drawing/2014/main" id="{1A95154B-C863-4A5D-A75A-E46E6BDB2A00}"/>
              </a:ext>
            </a:extLst>
          </p:cNvPr>
          <p:cNvSpPr/>
          <p:nvPr/>
        </p:nvSpPr>
        <p:spPr>
          <a:xfrm>
            <a:off x="6290668" y="2176231"/>
            <a:ext cx="2705416" cy="1631344"/>
          </a:xfrm>
          <a:prstGeom prst="rect">
            <a:avLst/>
          </a:prstGeom>
        </p:spPr>
        <p:txBody>
          <a:bodyPr wrap="square">
            <a:spAutoFit/>
          </a:bodyPr>
          <a:lstStyle/>
          <a:p>
            <a:pPr>
              <a:lnSpc>
                <a:spcPct val="120000"/>
              </a:lnSpc>
              <a:spcAft>
                <a:spcPts val="0"/>
              </a:spcAft>
            </a:pPr>
            <a:r>
              <a:rPr lang="en-US" sz="1200" b="1" dirty="0">
                <a:solidFill>
                  <a:srgbClr val="3333FF"/>
                </a:solidFill>
                <a:latin typeface="Garamond" pitchFamily="18" charset="0"/>
              </a:rPr>
              <a:t>Exception</a:t>
            </a:r>
            <a:r>
              <a:rPr lang="en-US" sz="1200" b="1" dirty="0">
                <a:latin typeface="Garamond" pitchFamily="18" charset="0"/>
              </a:rPr>
              <a:t> </a:t>
            </a:r>
            <a:r>
              <a:rPr lang="en-US" sz="1200" b="1" dirty="0">
                <a:solidFill>
                  <a:srgbClr val="3333FF"/>
                </a:solidFill>
                <a:latin typeface="Garamond" pitchFamily="18" charset="0"/>
              </a:rPr>
              <a:t>Filtering - Python</a:t>
            </a:r>
          </a:p>
          <a:p>
            <a:pPr>
              <a:lnSpc>
                <a:spcPct val="120000"/>
              </a:lnSpc>
              <a:spcAft>
                <a:spcPts val="0"/>
              </a:spcAft>
            </a:pPr>
            <a:r>
              <a:rPr lang="en-US" altLang="ko-KR" sz="1200" b="1" dirty="0">
                <a:latin typeface="Garamond" pitchFamily="18" charset="0"/>
              </a:rPr>
              <a:t>Risk factors for completeness, occurrence and accuracy </a:t>
            </a:r>
          </a:p>
          <a:p>
            <a:pPr>
              <a:lnSpc>
                <a:spcPct val="120000"/>
              </a:lnSpc>
              <a:spcAft>
                <a:spcPts val="0"/>
              </a:spcAft>
            </a:pPr>
            <a:r>
              <a:rPr lang="en-US" altLang="ko-KR" sz="1200" b="1" dirty="0">
                <a:latin typeface="Garamond" pitchFamily="18" charset="0"/>
              </a:rPr>
              <a:t>(e.g., Cutoff test, Unusual trends and adjustments, Duplicates, Irregular salary structure, Recompute gross pay and accounting ledgers)</a:t>
            </a:r>
          </a:p>
        </p:txBody>
      </p:sp>
      <p:pic>
        <p:nvPicPr>
          <p:cNvPr id="76" name="Picture 6" descr="Image result for outlier detection">
            <a:extLst>
              <a:ext uri="{FF2B5EF4-FFF2-40B4-BE49-F238E27FC236}">
                <a16:creationId xmlns:a16="http://schemas.microsoft.com/office/drawing/2014/main" id="{C01E5536-554A-F64E-B6B2-085DE4678F4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81335" y="4444693"/>
            <a:ext cx="1731178" cy="1862747"/>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D796EEF7-085E-B943-B610-9993E2323430}"/>
              </a:ext>
            </a:extLst>
          </p:cNvPr>
          <p:cNvGrpSpPr/>
          <p:nvPr/>
        </p:nvGrpSpPr>
        <p:grpSpPr>
          <a:xfrm>
            <a:off x="4990635" y="5200780"/>
            <a:ext cx="1352146" cy="796066"/>
            <a:chOff x="6396161" y="4406417"/>
            <a:chExt cx="2000250" cy="2035509"/>
          </a:xfrm>
        </p:grpSpPr>
        <p:pic>
          <p:nvPicPr>
            <p:cNvPr id="78" name="Picture 2" descr="Image result for &quot;Professional Judgement&quot;">
              <a:extLst>
                <a:ext uri="{FF2B5EF4-FFF2-40B4-BE49-F238E27FC236}">
                  <a16:creationId xmlns:a16="http://schemas.microsoft.com/office/drawing/2014/main" id="{6616C973-2B50-C14A-83CB-948607D0413E}"/>
                </a:ext>
              </a:extLst>
            </p:cNvPr>
            <p:cNvPicPr>
              <a:picLocks noChangeAspect="1" noChangeArrowheads="1"/>
            </p:cNvPicPr>
            <p:nvPr/>
          </p:nvPicPr>
          <p:blipFill>
            <a:blip r:embed="rId7"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96161" y="5013176"/>
              <a:ext cx="2000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73433F48-64A9-E046-B6B8-4CFBCB3587C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633630" y="4406417"/>
              <a:ext cx="1039983" cy="860081"/>
            </a:xfrm>
            <a:prstGeom prst="rect">
              <a:avLst/>
            </a:prstGeom>
          </p:spPr>
        </p:pic>
      </p:grpSp>
    </p:spTree>
    <p:custDataLst>
      <p:tags r:id="rId1"/>
    </p:custDataLst>
    <p:extLst>
      <p:ext uri="{BB962C8B-B14F-4D97-AF65-F5344CB8AC3E}">
        <p14:creationId xmlns:p14="http://schemas.microsoft.com/office/powerpoint/2010/main" val="9447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fill="hold"/>
                                        <p:tgtEl>
                                          <p:spTgt spid="95"/>
                                        </p:tgtEl>
                                        <p:attrNameLst>
                                          <p:attrName>ppt_x</p:attrName>
                                        </p:attrNameLst>
                                      </p:cBhvr>
                                      <p:tavLst>
                                        <p:tav tm="0">
                                          <p:val>
                                            <p:strVal val="#ppt_x"/>
                                          </p:val>
                                        </p:tav>
                                        <p:tav tm="100000">
                                          <p:val>
                                            <p:strVal val="#ppt_x"/>
                                          </p:val>
                                        </p:tav>
                                      </p:tavLst>
                                    </p:anim>
                                    <p:anim calcmode="lin" valueType="num">
                                      <p:cBhvr additive="base">
                                        <p:cTn id="18" dur="500" fill="hold"/>
                                        <p:tgtEl>
                                          <p:spTgt spid="9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500" fill="hold"/>
                                        <p:tgtEl>
                                          <p:spTgt spid="98"/>
                                        </p:tgtEl>
                                        <p:attrNameLst>
                                          <p:attrName>ppt_x</p:attrName>
                                        </p:attrNameLst>
                                      </p:cBhvr>
                                      <p:tavLst>
                                        <p:tav tm="0">
                                          <p:val>
                                            <p:strVal val="#ppt_x"/>
                                          </p:val>
                                        </p:tav>
                                        <p:tav tm="100000">
                                          <p:val>
                                            <p:strVal val="#ppt_x"/>
                                          </p:val>
                                        </p:tav>
                                      </p:tavLst>
                                    </p:anim>
                                    <p:anim calcmode="lin" valueType="num">
                                      <p:cBhvr additive="base">
                                        <p:cTn id="26" dur="500" fill="hold"/>
                                        <p:tgtEl>
                                          <p:spTgt spid="9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additive="base">
                                        <p:cTn id="33" dur="500" fill="hold"/>
                                        <p:tgtEl>
                                          <p:spTgt spid="79"/>
                                        </p:tgtEl>
                                        <p:attrNameLst>
                                          <p:attrName>ppt_x</p:attrName>
                                        </p:attrNameLst>
                                      </p:cBhvr>
                                      <p:tavLst>
                                        <p:tav tm="0">
                                          <p:val>
                                            <p:strVal val="#ppt_x"/>
                                          </p:val>
                                        </p:tav>
                                        <p:tav tm="100000">
                                          <p:val>
                                            <p:strVal val="#ppt_x"/>
                                          </p:val>
                                        </p:tav>
                                      </p:tavLst>
                                    </p:anim>
                                    <p:anim calcmode="lin" valueType="num">
                                      <p:cBhvr additive="base">
                                        <p:cTn id="3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9"/>
                                        </p:tgtEl>
                                        <p:attrNameLst>
                                          <p:attrName>style.visibility</p:attrName>
                                        </p:attrNameLst>
                                      </p:cBhvr>
                                      <p:to>
                                        <p:strVal val="visible"/>
                                      </p:to>
                                    </p:set>
                                    <p:anim calcmode="lin" valueType="num">
                                      <p:cBhvr additive="base">
                                        <p:cTn id="39" dur="500" fill="hold"/>
                                        <p:tgtEl>
                                          <p:spTgt spid="99"/>
                                        </p:tgtEl>
                                        <p:attrNameLst>
                                          <p:attrName>ppt_x</p:attrName>
                                        </p:attrNameLst>
                                      </p:cBhvr>
                                      <p:tavLst>
                                        <p:tav tm="0">
                                          <p:val>
                                            <p:strVal val="#ppt_x"/>
                                          </p:val>
                                        </p:tav>
                                        <p:tav tm="100000">
                                          <p:val>
                                            <p:strVal val="#ppt_x"/>
                                          </p:val>
                                        </p:tav>
                                      </p:tavLst>
                                    </p:anim>
                                    <p:anim calcmode="lin" valueType="num">
                                      <p:cBhvr additive="base">
                                        <p:cTn id="40" dur="500" fill="hold"/>
                                        <p:tgtEl>
                                          <p:spTgt spid="9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 calcmode="lin" valueType="num">
                                      <p:cBhvr additive="base">
                                        <p:cTn id="43" dur="500" fill="hold"/>
                                        <p:tgtEl>
                                          <p:spTgt spid="102"/>
                                        </p:tgtEl>
                                        <p:attrNameLst>
                                          <p:attrName>ppt_x</p:attrName>
                                        </p:attrNameLst>
                                      </p:cBhvr>
                                      <p:tavLst>
                                        <p:tav tm="0">
                                          <p:val>
                                            <p:strVal val="#ppt_x"/>
                                          </p:val>
                                        </p:tav>
                                        <p:tav tm="100000">
                                          <p:val>
                                            <p:strVal val="#ppt_x"/>
                                          </p:val>
                                        </p:tav>
                                      </p:tavLst>
                                    </p:anim>
                                    <p:anim calcmode="lin" valueType="num">
                                      <p:cBhvr additive="base">
                                        <p:cTn id="44" dur="500" fill="hold"/>
                                        <p:tgtEl>
                                          <p:spTgt spid="10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74"/>
                                        </p:tgtEl>
                                        <p:attrNameLst>
                                          <p:attrName>style.visibility</p:attrName>
                                        </p:attrNameLst>
                                      </p:cBhvr>
                                      <p:to>
                                        <p:strVal val="visible"/>
                                      </p:to>
                                    </p:set>
                                    <p:anim calcmode="lin" valueType="num">
                                      <p:cBhvr additive="base">
                                        <p:cTn id="47" dur="500" fill="hold"/>
                                        <p:tgtEl>
                                          <p:spTgt spid="974"/>
                                        </p:tgtEl>
                                        <p:attrNameLst>
                                          <p:attrName>ppt_x</p:attrName>
                                        </p:attrNameLst>
                                      </p:cBhvr>
                                      <p:tavLst>
                                        <p:tav tm="0">
                                          <p:val>
                                            <p:strVal val="#ppt_x"/>
                                          </p:val>
                                        </p:tav>
                                        <p:tav tm="100000">
                                          <p:val>
                                            <p:strVal val="#ppt_x"/>
                                          </p:val>
                                        </p:tav>
                                      </p:tavLst>
                                    </p:anim>
                                    <p:anim calcmode="lin" valueType="num">
                                      <p:cBhvr additive="base">
                                        <p:cTn id="48" dur="500" fill="hold"/>
                                        <p:tgtEl>
                                          <p:spTgt spid="9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fill="hold"/>
                                        <p:tgtEl>
                                          <p:spTgt spid="76"/>
                                        </p:tgtEl>
                                        <p:attrNameLst>
                                          <p:attrName>ppt_x</p:attrName>
                                        </p:attrNameLst>
                                      </p:cBhvr>
                                      <p:tavLst>
                                        <p:tav tm="0">
                                          <p:val>
                                            <p:strVal val="#ppt_x"/>
                                          </p:val>
                                        </p:tav>
                                        <p:tav tm="100000">
                                          <p:val>
                                            <p:strVal val="#ppt_x"/>
                                          </p:val>
                                        </p:tav>
                                      </p:tavLst>
                                    </p:anim>
                                    <p:anim calcmode="lin" valueType="num">
                                      <p:cBhvr additive="base">
                                        <p:cTn id="52" dur="500" fill="hold"/>
                                        <p:tgtEl>
                                          <p:spTgt spid="7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additive="base">
                                        <p:cTn id="55" dur="500" fill="hold"/>
                                        <p:tgtEl>
                                          <p:spTgt spid="77"/>
                                        </p:tgtEl>
                                        <p:attrNameLst>
                                          <p:attrName>ppt_x</p:attrName>
                                        </p:attrNameLst>
                                      </p:cBhvr>
                                      <p:tavLst>
                                        <p:tav tm="0">
                                          <p:val>
                                            <p:strVal val="#ppt_x"/>
                                          </p:val>
                                        </p:tav>
                                        <p:tav tm="100000">
                                          <p:val>
                                            <p:strVal val="#ppt_x"/>
                                          </p:val>
                                        </p:tav>
                                      </p:tavLst>
                                    </p:anim>
                                    <p:anim calcmode="lin" valueType="num">
                                      <p:cBhvr additive="base">
                                        <p:cTn id="56" dur="500" fill="hold"/>
                                        <p:tgtEl>
                                          <p:spTgt spid="7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3"/>
                                        </p:tgtEl>
                                        <p:attrNameLst>
                                          <p:attrName>style.visibility</p:attrName>
                                        </p:attrNameLst>
                                      </p:cBhvr>
                                      <p:to>
                                        <p:strVal val="visible"/>
                                      </p:to>
                                    </p:set>
                                    <p:anim calcmode="lin" valueType="num">
                                      <p:cBhvr additive="base">
                                        <p:cTn id="65" dur="500" fill="hold"/>
                                        <p:tgtEl>
                                          <p:spTgt spid="103"/>
                                        </p:tgtEl>
                                        <p:attrNameLst>
                                          <p:attrName>ppt_x</p:attrName>
                                        </p:attrNameLst>
                                      </p:cBhvr>
                                      <p:tavLst>
                                        <p:tav tm="0">
                                          <p:val>
                                            <p:strVal val="#ppt_x"/>
                                          </p:val>
                                        </p:tav>
                                        <p:tav tm="100000">
                                          <p:val>
                                            <p:strVal val="#ppt_x"/>
                                          </p:val>
                                        </p:tav>
                                      </p:tavLst>
                                    </p:anim>
                                    <p:anim calcmode="lin" valueType="num">
                                      <p:cBhvr additive="base">
                                        <p:cTn id="66" dur="500" fill="hold"/>
                                        <p:tgtEl>
                                          <p:spTgt spid="10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 calcmode="lin" valueType="num">
                                      <p:cBhvr additive="base">
                                        <p:cTn id="69" dur="500" fill="hold"/>
                                        <p:tgtEl>
                                          <p:spTgt spid="106"/>
                                        </p:tgtEl>
                                        <p:attrNameLst>
                                          <p:attrName>ppt_x</p:attrName>
                                        </p:attrNameLst>
                                      </p:cBhvr>
                                      <p:tavLst>
                                        <p:tav tm="0">
                                          <p:val>
                                            <p:strVal val="#ppt_x"/>
                                          </p:val>
                                        </p:tav>
                                        <p:tav tm="100000">
                                          <p:val>
                                            <p:strVal val="#ppt_x"/>
                                          </p:val>
                                        </p:tav>
                                      </p:tavLst>
                                    </p:anim>
                                    <p:anim calcmode="lin" valueType="num">
                                      <p:cBhvr additive="base">
                                        <p:cTn id="70" dur="500" fill="hold"/>
                                        <p:tgtEl>
                                          <p:spTgt spid="10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4" grpId="0" animBg="1"/>
      <p:bldP spid="98" grpId="0" animBg="1"/>
      <p:bldP spid="102" grpId="0" animBg="1"/>
      <p:bldP spid="106" grpId="0" animBg="1"/>
      <p:bldP spid="75" grpId="0"/>
      <p:bldP spid="7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28</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4200" dirty="0">
                <a:latin typeface="Times New Roman" panose="02020603050405020304" pitchFamily="18" charset="0"/>
                <a:cs typeface="Times New Roman" panose="02020603050405020304" pitchFamily="18" charset="0"/>
              </a:rPr>
              <a:t>Continuous Control Monitoring</a:t>
            </a:r>
            <a:r>
              <a:rPr lang="zh-CN" altLang="en-US" sz="4200" dirty="0">
                <a:latin typeface="Times New Roman" panose="02020603050405020304" pitchFamily="18" charset="0"/>
                <a:cs typeface="Times New Roman" panose="02020603050405020304" pitchFamily="18" charset="0"/>
              </a:rPr>
              <a:t> </a:t>
            </a:r>
            <a:r>
              <a:rPr lang="en-US" altLang="zh-CN" sz="4200" dirty="0">
                <a:latin typeface="Times New Roman" panose="02020603050405020304" pitchFamily="18" charset="0"/>
                <a:cs typeface="Times New Roman" panose="02020603050405020304" pitchFamily="18" charset="0"/>
              </a:rPr>
              <a:t>(3/4)</a:t>
            </a:r>
            <a:br>
              <a:rPr lang="en-US" altLang="zh-CN" sz="4200" dirty="0">
                <a:latin typeface="Times New Roman" panose="02020603050405020304" pitchFamily="18" charset="0"/>
                <a:cs typeface="Times New Roman" panose="02020603050405020304" pitchFamily="18" charset="0"/>
              </a:rPr>
            </a:br>
            <a:r>
              <a:rPr lang="en-US" altLang="zh-CN" sz="4200" dirty="0">
                <a:latin typeface="Times New Roman" panose="02020603050405020304" pitchFamily="18" charset="0"/>
                <a:cs typeface="Times New Roman" panose="02020603050405020304" pitchFamily="18" charset="0"/>
              </a:rPr>
              <a:t>(CCM)</a:t>
            </a:r>
            <a:br>
              <a:rPr lang="en-US" sz="3800" dirty="0">
                <a:latin typeface="Times New Roman" panose="02020603050405020304" pitchFamily="18" charset="0"/>
                <a:cs typeface="Times New Roman" panose="02020603050405020304" pitchFamily="18" charset="0"/>
              </a:rPr>
            </a:br>
            <a:br>
              <a:rPr lang="en-US" sz="3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SIMENS Project</a:t>
            </a:r>
            <a:br>
              <a:rPr lang="en-US" sz="2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FECC627C-2708-9847-B31A-DC986B118D2F}"/>
              </a:ext>
            </a:extLst>
          </p:cNvPr>
          <p:cNvSpPr>
            <a:spLocks noGrp="1"/>
          </p:cNvSpPr>
          <p:nvPr>
            <p:ph type="subTitle" idx="1"/>
          </p:nvPr>
        </p:nvSpPr>
        <p:spPr>
          <a:xfrm>
            <a:off x="1504709" y="5075510"/>
            <a:ext cx="6400800" cy="1241153"/>
          </a:xfrm>
        </p:spPr>
        <p:txBody>
          <a:bodyPr>
            <a:normAutofit/>
          </a:bodyPr>
          <a:lstStyle/>
          <a:p>
            <a:r>
              <a:rPr lang="en-US" sz="1600" dirty="0"/>
              <a:t>CAR Lab</a:t>
            </a:r>
          </a:p>
        </p:txBody>
      </p:sp>
    </p:spTree>
    <p:extLst>
      <p:ext uri="{BB962C8B-B14F-4D97-AF65-F5344CB8AC3E}">
        <p14:creationId xmlns:p14="http://schemas.microsoft.com/office/powerpoint/2010/main" val="3546323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B7E06A-7DBD-444F-964F-BC506AE8071A}" type="slidenum">
              <a:rPr lang="en-US">
                <a:solidFill>
                  <a:srgbClr val="5F5F5F"/>
                </a:solidFill>
              </a:rPr>
              <a:pPr eaLnBrk="1" hangingPunct="1"/>
              <a:t>29</a:t>
            </a:fld>
            <a:endParaRPr lang="en-US">
              <a:solidFill>
                <a:srgbClr val="5F5F5F"/>
              </a:solidFill>
            </a:endParaRPr>
          </a:p>
        </p:txBody>
      </p:sp>
      <p:sp>
        <p:nvSpPr>
          <p:cNvPr id="74755"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68FDCD2-035C-43E5-9454-23BF0A0EE30A}" type="slidenum">
              <a:rPr lang="en-US" sz="1400">
                <a:solidFill>
                  <a:srgbClr val="5F5F5F"/>
                </a:solidFill>
              </a:rPr>
              <a:pPr algn="r" eaLnBrk="1" hangingPunct="1"/>
              <a:t>29</a:t>
            </a:fld>
            <a:endParaRPr lang="en-US" sz="1400">
              <a:solidFill>
                <a:srgbClr val="5F5F5F"/>
              </a:solidFill>
            </a:endParaRPr>
          </a:p>
        </p:txBody>
      </p:sp>
      <p:sp>
        <p:nvSpPr>
          <p:cNvPr id="74756"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1697D9C-8976-421D-92CE-2C6B1F0289C5}" type="slidenum">
              <a:rPr lang="en-US" sz="1400">
                <a:solidFill>
                  <a:srgbClr val="5F5F5F"/>
                </a:solidFill>
              </a:rPr>
              <a:pPr algn="r" eaLnBrk="1" hangingPunct="1"/>
              <a:t>29</a:t>
            </a:fld>
            <a:endParaRPr lang="en-US" sz="1400">
              <a:solidFill>
                <a:srgbClr val="5F5F5F"/>
              </a:solidFill>
            </a:endParaRPr>
          </a:p>
        </p:txBody>
      </p:sp>
      <p:sp>
        <p:nvSpPr>
          <p:cNvPr id="74757" name="Rectangle 2"/>
          <p:cNvSpPr>
            <a:spLocks noGrp="1" noChangeArrowheads="1"/>
          </p:cNvSpPr>
          <p:nvPr>
            <p:ph type="title" idx="4294967295"/>
          </p:nvPr>
        </p:nvSpPr>
        <p:spPr/>
        <p:txBody>
          <a:bodyPr/>
          <a:lstStyle/>
          <a:p>
            <a:r>
              <a:rPr lang="en-US" dirty="0"/>
              <a:t>Siemens projects</a:t>
            </a:r>
          </a:p>
        </p:txBody>
      </p:sp>
      <p:sp>
        <p:nvSpPr>
          <p:cNvPr id="181251" name="Rectangle 3"/>
          <p:cNvSpPr>
            <a:spLocks noGrp="1" noChangeArrowheads="1"/>
          </p:cNvSpPr>
          <p:nvPr>
            <p:ph type="body" idx="4294967295"/>
          </p:nvPr>
        </p:nvSpPr>
        <p:spPr/>
        <p:txBody>
          <a:bodyPr>
            <a:normAutofit/>
          </a:bodyPr>
          <a:lstStyle/>
          <a:p>
            <a:pPr>
              <a:lnSpc>
                <a:spcPct val="90000"/>
              </a:lnSpc>
            </a:pPr>
            <a:r>
              <a:rPr lang="en-US" sz="3300" dirty="0">
                <a:latin typeface="Times New Roman" panose="02020603050405020304" pitchFamily="18" charset="0"/>
                <a:cs typeface="Times New Roman" panose="02020603050405020304" pitchFamily="18" charset="0"/>
              </a:rPr>
              <a:t>Focused on audit automation</a:t>
            </a:r>
          </a:p>
          <a:p>
            <a:pPr lvl="1">
              <a:lnSpc>
                <a:spcPct val="90000"/>
              </a:lnSpc>
            </a:pPr>
            <a:r>
              <a:rPr lang="en-US" sz="3100" b="1" dirty="0">
                <a:latin typeface="Times New Roman" panose="02020603050405020304" pitchFamily="18" charset="0"/>
                <a:cs typeface="Times New Roman" panose="02020603050405020304" pitchFamily="18" charset="0"/>
              </a:rPr>
              <a:t>First project</a:t>
            </a:r>
            <a:r>
              <a:rPr lang="en-US" sz="3100" dirty="0">
                <a:latin typeface="Times New Roman" panose="02020603050405020304" pitchFamily="18" charset="0"/>
                <a:cs typeface="Times New Roman" panose="02020603050405020304" pitchFamily="18" charset="0"/>
              </a:rPr>
              <a:t> looked at automating CCM in SAP</a:t>
            </a:r>
          </a:p>
          <a:p>
            <a:pPr lvl="1">
              <a:lnSpc>
                <a:spcPct val="90000"/>
              </a:lnSpc>
            </a:pPr>
            <a:r>
              <a:rPr lang="en-US" sz="3100" b="1" dirty="0">
                <a:latin typeface="Times New Roman" panose="02020603050405020304" pitchFamily="18" charset="0"/>
                <a:cs typeface="Times New Roman" panose="02020603050405020304" pitchFamily="18" charset="0"/>
              </a:rPr>
              <a:t>Second project</a:t>
            </a:r>
            <a:r>
              <a:rPr lang="en-US" sz="3100" dirty="0">
                <a:latin typeface="Times New Roman" panose="02020603050405020304" pitchFamily="18" charset="0"/>
                <a:cs typeface="Times New Roman" panose="02020603050405020304" pitchFamily="18" charset="0"/>
              </a:rPr>
              <a:t> focused on a wider scope of automation</a:t>
            </a:r>
          </a:p>
          <a:p>
            <a:pPr lvl="1">
              <a:lnSpc>
                <a:spcPct val="90000"/>
              </a:lnSpc>
            </a:pPr>
            <a:r>
              <a:rPr lang="en-US" sz="3100" dirty="0">
                <a:latin typeface="Times New Roman" panose="02020603050405020304" pitchFamily="18" charset="0"/>
                <a:cs typeface="Times New Roman" panose="02020603050405020304" pitchFamily="18" charset="0"/>
              </a:rPr>
              <a:t>A </a:t>
            </a:r>
            <a:r>
              <a:rPr lang="en-US" sz="3100" b="1" dirty="0">
                <a:latin typeface="Times New Roman" panose="02020603050405020304" pitchFamily="18" charset="0"/>
                <a:cs typeface="Times New Roman" panose="02020603050405020304" pitchFamily="18" charset="0"/>
              </a:rPr>
              <a:t>third project</a:t>
            </a:r>
            <a:r>
              <a:rPr lang="en-US" sz="3100" dirty="0">
                <a:latin typeface="Times New Roman" panose="02020603050405020304" pitchFamily="18" charset="0"/>
                <a:cs typeface="Times New Roman" panose="02020603050405020304" pitchFamily="18" charset="0"/>
              </a:rPr>
              <a:t> would think about reengineering the audit action sheets</a:t>
            </a:r>
          </a:p>
          <a:p>
            <a:pPr lvl="1">
              <a:lnSpc>
                <a:spcPct val="90000"/>
              </a:lnSpc>
            </a:pPr>
            <a:r>
              <a:rPr lang="en-US" sz="3100" dirty="0">
                <a:latin typeface="Times New Roman" panose="02020603050405020304" pitchFamily="18" charset="0"/>
                <a:cs typeface="Times New Roman" panose="02020603050405020304" pitchFamily="18" charset="0"/>
              </a:rPr>
              <a:t>The </a:t>
            </a:r>
            <a:r>
              <a:rPr lang="en-US" sz="3100" b="1" dirty="0">
                <a:latin typeface="Times New Roman" panose="02020603050405020304" pitchFamily="18" charset="0"/>
                <a:cs typeface="Times New Roman" panose="02020603050405020304" pitchFamily="18" charset="0"/>
              </a:rPr>
              <a:t>fourth project</a:t>
            </a:r>
            <a:r>
              <a:rPr lang="en-US" sz="3100" dirty="0">
                <a:latin typeface="Times New Roman" panose="02020603050405020304" pitchFamily="18" charset="0"/>
                <a:cs typeface="Times New Roman" panose="02020603050405020304" pitchFamily="18" charset="0"/>
              </a:rPr>
              <a:t> aims at formalizing SOD, activities, and control structures</a:t>
            </a:r>
          </a:p>
        </p:txBody>
      </p:sp>
    </p:spTree>
    <p:extLst>
      <p:ext uri="{BB962C8B-B14F-4D97-AF65-F5344CB8AC3E}">
        <p14:creationId xmlns:p14="http://schemas.microsoft.com/office/powerpoint/2010/main" val="232425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2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12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2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744759D-0EFF-4FB2-9CCE-04E00944F0FE}" type="slidenum">
              <a:rPr lang="en-US" smtClean="0"/>
              <a:pPr/>
              <a:t>3</a:t>
            </a:fld>
            <a:endParaRPr lang="en-US" dirty="0"/>
          </a:p>
        </p:txBody>
      </p:sp>
      <p:sp>
        <p:nvSpPr>
          <p:cNvPr id="3" name="Rectangle 2"/>
          <p:cNvSpPr>
            <a:spLocks noChangeArrowheads="1"/>
          </p:cNvSpPr>
          <p:nvPr/>
        </p:nvSpPr>
        <p:spPr bwMode="auto">
          <a:xfrm>
            <a:off x="240697" y="1209034"/>
            <a:ext cx="713364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All academic Accounting programs around the world are ranked annually by BYU. For many years now, the Accounting Information Systems (AIS) group at RBS has led the world in the application of information technology to the audit profession. We are very proud to announce that the just-released BYU rankings for 2019 confirm again the continued success of Rutgers Business School in both AIS and audit research:</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25" name="Picture 1" descr="cid:image002.jpg@01D5DC18.AEB040D0"/>
          <p:cNvPicPr>
            <a:picLocks noChangeAspect="1" noChangeArrowheads="1"/>
          </p:cNvPicPr>
          <p:nvPr/>
        </p:nvPicPr>
        <p:blipFill>
          <a:blip r:embed="rId2" r:link="rId3" cstate="email">
            <a:extLst>
              <a:ext uri="{28A0092B-C50C-407E-A947-70E740481C1C}">
                <a14:useLocalDpi xmlns:a14="http://schemas.microsoft.com/office/drawing/2010/main" val="0"/>
              </a:ext>
            </a:extLst>
          </a:blip>
          <a:srcRect/>
          <a:stretch>
            <a:fillRect/>
          </a:stretch>
        </p:blipFill>
        <p:spPr bwMode="auto">
          <a:xfrm>
            <a:off x="277091" y="2550299"/>
            <a:ext cx="5480977" cy="263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90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457200" y="712084"/>
            <a:ext cx="82296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2800" b="1" dirty="0">
                <a:latin typeface="Times New Roman" panose="02020603050405020304" pitchFamily="18" charset="0"/>
                <a:cs typeface="Times New Roman" panose="02020603050405020304" pitchFamily="18" charset="0"/>
              </a:rPr>
              <a:t>Siemens Pilot Leverages Audit Action Sheets Of External Auditor KPMG</a:t>
            </a:r>
          </a:p>
        </p:txBody>
      </p:sp>
      <p:sp>
        <p:nvSpPr>
          <p:cNvPr id="392195" name="Rectangle 3"/>
          <p:cNvSpPr>
            <a:spLocks noGrp="1" noChangeArrowheads="1"/>
          </p:cNvSpPr>
          <p:nvPr>
            <p:ph type="body" idx="1"/>
          </p:nvPr>
        </p:nvSpPr>
        <p:spPr>
          <a:xfrm>
            <a:off x="457200" y="1855084"/>
            <a:ext cx="8229600" cy="4533900"/>
          </a:xfrm>
          <a:ln/>
        </p:spPr>
        <p:txBody>
          <a:bodyPr>
            <a:normAutofit/>
          </a:bodyPr>
          <a:lstStyle/>
          <a:p>
            <a:pPr>
              <a:lnSpc>
                <a:spcPct val="80000"/>
              </a:lnSpc>
            </a:pPr>
            <a:r>
              <a:rPr lang="en-US" altLang="en-US" sz="2200" dirty="0">
                <a:latin typeface="Arial" panose="020B0604020202020204" pitchFamily="34" charset="0"/>
              </a:rPr>
              <a:t>Key success enabler for pilot is the ability to use AASs provided by KPMG (Germany) </a:t>
            </a:r>
          </a:p>
          <a:p>
            <a:pPr>
              <a:lnSpc>
                <a:spcPct val="80000"/>
              </a:lnSpc>
            </a:pPr>
            <a:r>
              <a:rPr lang="en-US" altLang="en-US" sz="2200" dirty="0">
                <a:latin typeface="Arial" panose="020B0604020202020204" pitchFamily="34" charset="0"/>
              </a:rPr>
              <a:t>Provides template for CA analytics: no need to reinvent the wheel, immediate buy in from relevant parties, satisfies external auditor.</a:t>
            </a:r>
          </a:p>
          <a:p>
            <a:pPr>
              <a:lnSpc>
                <a:spcPct val="80000"/>
              </a:lnSpc>
            </a:pPr>
            <a:r>
              <a:rPr lang="en-US" altLang="en-US" sz="2200" dirty="0">
                <a:latin typeface="Arial" panose="020B0604020202020204" pitchFamily="34" charset="0"/>
              </a:rPr>
              <a:t>400+ AASs: need to determine which ones can be CA-enabled.</a:t>
            </a:r>
          </a:p>
          <a:p>
            <a:pPr>
              <a:lnSpc>
                <a:spcPct val="80000"/>
              </a:lnSpc>
            </a:pPr>
            <a:r>
              <a:rPr lang="en-US" altLang="en-US" sz="2200" dirty="0">
                <a:latin typeface="Arial" panose="020B0604020202020204" pitchFamily="34" charset="0"/>
              </a:rPr>
              <a:t>AASs included a mixture of tasks some of which could only be accomplished by a human, such as.</a:t>
            </a:r>
          </a:p>
          <a:p>
            <a:pPr lvl="1">
              <a:lnSpc>
                <a:spcPct val="80000"/>
              </a:lnSpc>
            </a:pPr>
            <a:r>
              <a:rPr lang="en-US" altLang="en-US" sz="1800" dirty="0">
                <a:latin typeface="Arial" panose="020B0604020202020204" pitchFamily="34" charset="0"/>
              </a:rPr>
              <a:t>Interviewing the client about their reconciliation procedures</a:t>
            </a:r>
          </a:p>
          <a:p>
            <a:pPr>
              <a:lnSpc>
                <a:spcPct val="80000"/>
              </a:lnSpc>
              <a:buFontTx/>
              <a:buNone/>
            </a:pPr>
            <a:r>
              <a:rPr lang="en-US" altLang="en-US" sz="2200" dirty="0">
                <a:latin typeface="Arial" panose="020B0604020202020204" pitchFamily="34" charset="0"/>
              </a:rPr>
              <a:t>	While some others involved well-scripted interactions with the client’s enterprise system such as:</a:t>
            </a:r>
          </a:p>
          <a:p>
            <a:pPr lvl="1">
              <a:lnSpc>
                <a:spcPct val="80000"/>
              </a:lnSpc>
            </a:pPr>
            <a:r>
              <a:rPr lang="en-US" altLang="en-US" sz="1800" dirty="0">
                <a:latin typeface="Arial" panose="020B0604020202020204" pitchFamily="34" charset="0"/>
              </a:rPr>
              <a:t>Execute a certain SAP R/3 transaction and/or report and verify that its result is as specified.</a:t>
            </a:r>
          </a:p>
          <a:p>
            <a:pPr>
              <a:lnSpc>
                <a:spcPct val="80000"/>
              </a:lnSpc>
            </a:pPr>
            <a:endParaRPr lang="en-US" altLang="en-US" sz="1800" dirty="0">
              <a:latin typeface="Arial" panose="020B0604020202020204" pitchFamily="34" charset="0"/>
            </a:endParaRPr>
          </a:p>
        </p:txBody>
      </p:sp>
    </p:spTree>
    <p:extLst>
      <p:ext uri="{BB962C8B-B14F-4D97-AF65-F5344CB8AC3E}">
        <p14:creationId xmlns:p14="http://schemas.microsoft.com/office/powerpoint/2010/main" val="4007224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4" name="Rectangle 4"/>
          <p:cNvSpPr>
            <a:spLocks noGrp="1" noChangeArrowheads="1"/>
          </p:cNvSpPr>
          <p:nvPr>
            <p:ph type="title"/>
          </p:nvPr>
        </p:nvSpPr>
        <p:spPr bwMode="auto">
          <a:xfrm>
            <a:off x="260430" y="648181"/>
            <a:ext cx="8229600" cy="86810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2800" b="1" dirty="0">
                <a:latin typeface="Times New Roman" panose="02020603050405020304" pitchFamily="18" charset="0"/>
                <a:cs typeface="Times New Roman" panose="02020603050405020304" pitchFamily="18" charset="0"/>
              </a:rPr>
              <a:t>Pilot CMBPC System Implemented At Siemens</a:t>
            </a:r>
          </a:p>
        </p:txBody>
      </p:sp>
      <p:pic>
        <p:nvPicPr>
          <p:cNvPr id="409605" name="Picture 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219200" y="1622143"/>
            <a:ext cx="6477000" cy="48577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0364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F7F67A8-5C92-4855-B319-1FC14B55E3FE}" type="slidenum">
              <a:rPr lang="en-US" sz="1400">
                <a:solidFill>
                  <a:srgbClr val="5F5F5F"/>
                </a:solidFill>
              </a:rPr>
              <a:pPr algn="r" eaLnBrk="1" hangingPunct="1"/>
              <a:t>32</a:t>
            </a:fld>
            <a:endParaRPr lang="en-US" sz="1400">
              <a:solidFill>
                <a:srgbClr val="5F5F5F"/>
              </a:solidFill>
            </a:endParaRPr>
          </a:p>
        </p:txBody>
      </p:sp>
      <p:sp>
        <p:nvSpPr>
          <p:cNvPr id="20484" name="Rectangle 2"/>
          <p:cNvSpPr>
            <a:spLocks noGrp="1" noChangeArrowheads="1"/>
          </p:cNvSpPr>
          <p:nvPr>
            <p:ph type="ctrTitle"/>
          </p:nvPr>
        </p:nvSpPr>
        <p:spPr>
          <a:xfrm>
            <a:off x="439838" y="2639028"/>
            <a:ext cx="8530542" cy="2269361"/>
          </a:xfrm>
        </p:spPr>
        <p:txBody>
          <a:bodyPr/>
          <a:lstStyle/>
          <a:p>
            <a:r>
              <a:rPr lang="en-US" sz="3600" cap="none" dirty="0"/>
              <a:t>Re-engineering internal control evaluation</a:t>
            </a:r>
            <a:br>
              <a:rPr lang="en-US" sz="3800" dirty="0">
                <a:latin typeface="Times New Roman" panose="02020603050405020304" pitchFamily="18" charset="0"/>
                <a:cs typeface="Times New Roman" panose="02020603050405020304" pitchFamily="18" charset="0"/>
              </a:rPr>
            </a:br>
            <a:br>
              <a:rPr lang="en-US" sz="28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FECC627C-2708-9847-B31A-DC986B118D2F}"/>
              </a:ext>
            </a:extLst>
          </p:cNvPr>
          <p:cNvSpPr>
            <a:spLocks noGrp="1"/>
          </p:cNvSpPr>
          <p:nvPr>
            <p:ph type="subTitle" idx="1"/>
          </p:nvPr>
        </p:nvSpPr>
        <p:spPr>
          <a:xfrm>
            <a:off x="1504709" y="5075510"/>
            <a:ext cx="6400800" cy="1241153"/>
          </a:xfrm>
        </p:spPr>
        <p:txBody>
          <a:bodyPr>
            <a:normAutofit/>
          </a:bodyPr>
          <a:lstStyle/>
          <a:p>
            <a:r>
              <a:rPr lang="en-US" sz="1600" dirty="0"/>
              <a:t>CAR Lab</a:t>
            </a:r>
          </a:p>
        </p:txBody>
      </p:sp>
    </p:spTree>
    <p:extLst>
      <p:ext uri="{BB962C8B-B14F-4D97-AF65-F5344CB8AC3E}">
        <p14:creationId xmlns:p14="http://schemas.microsoft.com/office/powerpoint/2010/main" val="4126964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49C5E-7B50-5A41-8FD3-F51D22F49F66}"/>
              </a:ext>
            </a:extLst>
          </p:cNvPr>
          <p:cNvSpPr>
            <a:spLocks noGrp="1"/>
          </p:cNvSpPr>
          <p:nvPr>
            <p:ph idx="1"/>
          </p:nvPr>
        </p:nvSpPr>
        <p:spPr>
          <a:xfrm>
            <a:off x="367030" y="1779231"/>
            <a:ext cx="8409940" cy="4104401"/>
          </a:xfrm>
        </p:spPr>
        <p:txBody>
          <a:bodyPr/>
          <a:lstStyle/>
          <a:p>
            <a:pPr>
              <a:spcBef>
                <a:spcPts val="450"/>
              </a:spcBef>
            </a:pPr>
            <a:r>
              <a:rPr lang="en-US" sz="1800" dirty="0">
                <a:solidFill>
                  <a:schemeClr val="tx1"/>
                </a:solidFill>
                <a:latin typeface="Times New Roman" panose="02020603050405020304" pitchFamily="18" charset="0"/>
                <a:cs typeface="Times New Roman" panose="02020603050405020304" pitchFamily="18" charset="0"/>
              </a:rPr>
              <a:t>Develop a Predictive Analytical Approach – Leveraging emerging technologies to anticipate control failures, including identifying missing controls and redundancies</a:t>
            </a:r>
          </a:p>
          <a:p>
            <a:pPr>
              <a:spcBef>
                <a:spcPts val="450"/>
              </a:spcBef>
              <a:tabLst>
                <a:tab pos="171450" algn="l"/>
              </a:tabLst>
            </a:pPr>
            <a:r>
              <a:rPr lang="en-US" sz="1800" dirty="0">
                <a:solidFill>
                  <a:schemeClr val="tx1"/>
                </a:solidFill>
                <a:latin typeface="Times New Roman" panose="02020603050405020304" pitchFamily="18" charset="0"/>
                <a:cs typeface="Times New Roman" panose="02020603050405020304" pitchFamily="18" charset="0"/>
              </a:rPr>
              <a:t>Determine how emerging technologies can improve the quality of the audit and performance of the auditor</a:t>
            </a:r>
          </a:p>
          <a:p>
            <a:pPr>
              <a:spcBef>
                <a:spcPts val="450"/>
              </a:spcBef>
              <a:tabLst>
                <a:tab pos="171450" algn="l"/>
              </a:tabLst>
            </a:pPr>
            <a:r>
              <a:rPr lang="en-US" sz="1800" dirty="0">
                <a:solidFill>
                  <a:schemeClr val="tx1"/>
                </a:solidFill>
                <a:latin typeface="Times New Roman" panose="02020603050405020304" pitchFamily="18" charset="0"/>
                <a:cs typeface="Times New Roman" panose="02020603050405020304" pitchFamily="18" charset="0"/>
              </a:rPr>
              <a:t>Operationalize specific techniques to provide more informative risk assessments</a:t>
            </a:r>
          </a:p>
          <a:p>
            <a:pPr>
              <a:spcBef>
                <a:spcPts val="450"/>
              </a:spcBef>
              <a:tabLst>
                <a:tab pos="171450" algn="l"/>
              </a:tabLst>
            </a:pPr>
            <a:r>
              <a:rPr lang="en-US" sz="1800" dirty="0">
                <a:solidFill>
                  <a:schemeClr val="tx1"/>
                </a:solidFill>
                <a:latin typeface="Times New Roman" panose="02020603050405020304" pitchFamily="18" charset="0"/>
                <a:cs typeface="Times New Roman" panose="02020603050405020304" pitchFamily="18" charset="0"/>
              </a:rPr>
              <a:t>Improve the internal control testing process</a:t>
            </a:r>
          </a:p>
          <a:p>
            <a:pPr>
              <a:spcBef>
                <a:spcPts val="450"/>
              </a:spcBef>
              <a:tabLst>
                <a:tab pos="171450" algn="l"/>
              </a:tabLst>
            </a:pPr>
            <a:r>
              <a:rPr lang="en-US" sz="1800" dirty="0">
                <a:solidFill>
                  <a:schemeClr val="tx1"/>
                </a:solidFill>
                <a:latin typeface="Times New Roman" panose="02020603050405020304" pitchFamily="18" charset="0"/>
                <a:cs typeface="Times New Roman" panose="02020603050405020304" pitchFamily="18" charset="0"/>
              </a:rPr>
              <a:t>Usage of emerging technology:</a:t>
            </a:r>
          </a:p>
          <a:p>
            <a:pPr marL="557213" lvl="2" indent="-257175">
              <a:spcBef>
                <a:spcPts val="225"/>
              </a:spcBef>
              <a:buFont typeface="Courier New" panose="02070309020205020404" pitchFamily="49" charset="0"/>
              <a:buChar char="o"/>
              <a:tabLst>
                <a:tab pos="171450" algn="l"/>
              </a:tabLst>
            </a:pPr>
            <a:r>
              <a:rPr lang="en-US" sz="2000" dirty="0">
                <a:solidFill>
                  <a:schemeClr val="tx1"/>
                </a:solidFill>
                <a:latin typeface="Times New Roman" panose="02020603050405020304" pitchFamily="18" charset="0"/>
                <a:ea typeface="ヒラギノ角ゴ Pro W3" charset="0"/>
                <a:cs typeface="Times New Roman" panose="02020603050405020304" pitchFamily="18" charset="0"/>
              </a:rPr>
              <a:t>Improve the quality of the risk assessment</a:t>
            </a:r>
          </a:p>
          <a:p>
            <a:pPr marL="557213" lvl="2" indent="-257175">
              <a:spcBef>
                <a:spcPts val="225"/>
              </a:spcBef>
              <a:buFont typeface="Courier New" panose="02070309020205020404" pitchFamily="49" charset="0"/>
              <a:buChar char="o"/>
              <a:tabLst>
                <a:tab pos="171450" algn="l"/>
              </a:tabLst>
            </a:pPr>
            <a:r>
              <a:rPr lang="en-US" sz="2000" dirty="0">
                <a:solidFill>
                  <a:schemeClr val="tx1"/>
                </a:solidFill>
                <a:latin typeface="Times New Roman" panose="02020603050405020304" pitchFamily="18" charset="0"/>
                <a:ea typeface="ヒラギノ角ゴ Pro W3" charset="0"/>
                <a:cs typeface="Times New Roman" panose="02020603050405020304" pitchFamily="18" charset="0"/>
              </a:rPr>
              <a:t>Systematically evaluate controls	</a:t>
            </a:r>
          </a:p>
          <a:p>
            <a:pPr marL="557213" lvl="2" indent="-257175">
              <a:spcBef>
                <a:spcPts val="225"/>
              </a:spcBef>
              <a:buFont typeface="Courier New" panose="02070309020205020404" pitchFamily="49" charset="0"/>
              <a:buChar char="o"/>
              <a:tabLst>
                <a:tab pos="171450" algn="l"/>
              </a:tabLst>
            </a:pPr>
            <a:r>
              <a:rPr lang="en-US" sz="2000" dirty="0">
                <a:solidFill>
                  <a:schemeClr val="tx1"/>
                </a:solidFill>
                <a:latin typeface="Times New Roman" panose="02020603050405020304" pitchFamily="18" charset="0"/>
                <a:ea typeface="ヒラギノ角ゴ Pro W3" charset="0"/>
                <a:cs typeface="Times New Roman" panose="02020603050405020304" pitchFamily="18" charset="0"/>
              </a:rPr>
              <a:t>Reduce manual control testing (i.e., reduce time &amp; labor)</a:t>
            </a:r>
          </a:p>
          <a:p>
            <a:pPr marL="557213" lvl="2" indent="-257175">
              <a:spcBef>
                <a:spcPts val="225"/>
              </a:spcBef>
              <a:buFont typeface="Courier New" panose="02070309020205020404" pitchFamily="49" charset="0"/>
              <a:buChar char="o"/>
              <a:tabLst>
                <a:tab pos="171450" algn="l"/>
              </a:tabLst>
            </a:pPr>
            <a:r>
              <a:rPr lang="en-US" sz="2000" dirty="0">
                <a:solidFill>
                  <a:schemeClr val="tx1"/>
                </a:solidFill>
                <a:latin typeface="Times New Roman" panose="02020603050405020304" pitchFamily="18" charset="0"/>
                <a:ea typeface="ヒラギノ角ゴ Pro W3" charset="0"/>
                <a:cs typeface="Times New Roman" panose="02020603050405020304" pitchFamily="18" charset="0"/>
              </a:rPr>
              <a:t>Examine a broader amount of transactions</a:t>
            </a:r>
          </a:p>
          <a:p>
            <a:pPr marL="557213" lvl="2" indent="-257175">
              <a:spcBef>
                <a:spcPts val="225"/>
              </a:spcBef>
              <a:buFont typeface="Courier New" panose="02070309020205020404" pitchFamily="49" charset="0"/>
              <a:buChar char="o"/>
              <a:tabLst>
                <a:tab pos="171450" algn="l"/>
              </a:tabLst>
            </a:pPr>
            <a:r>
              <a:rPr lang="en-US" sz="2000" dirty="0">
                <a:solidFill>
                  <a:schemeClr val="tx1"/>
                </a:solidFill>
                <a:latin typeface="Times New Roman" panose="02020603050405020304" pitchFamily="18" charset="0"/>
                <a:ea typeface="ヒラギノ角ゴ Pro W3" charset="0"/>
                <a:cs typeface="Times New Roman" panose="02020603050405020304" pitchFamily="18" charset="0"/>
              </a:rPr>
              <a:t>Enhance the quality of the information given to management</a:t>
            </a:r>
          </a:p>
          <a:p>
            <a:pPr marL="342900" lvl="1" indent="0">
              <a:spcBef>
                <a:spcPts val="0"/>
              </a:spcBef>
              <a:buNone/>
              <a:tabLst>
                <a:tab pos="171450" algn="l"/>
              </a:tabLst>
            </a:pPr>
            <a:endParaRPr lang="en-US" dirty="0">
              <a:solidFill>
                <a:schemeClr val="tx1"/>
              </a:solidFill>
              <a:latin typeface="Times New Roman" panose="02020603050405020304" pitchFamily="18" charset="0"/>
              <a:ea typeface="DengXian" panose="02010600030101010101" pitchFamily="2" charset="-122"/>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B662DFF-1E93-D84F-ADF9-7B494D59454D}"/>
              </a:ext>
            </a:extLst>
          </p:cNvPr>
          <p:cNvSpPr>
            <a:spLocks noGrp="1"/>
          </p:cNvSpPr>
          <p:nvPr>
            <p:ph type="sldNum" sz="quarter" idx="10"/>
          </p:nvPr>
        </p:nvSpPr>
        <p:spPr/>
        <p:txBody>
          <a:bodyPr/>
          <a:lstStyle/>
          <a:p>
            <a:pPr>
              <a:defRPr/>
            </a:pPr>
            <a:fld id="{45488343-B159-074D-B355-B61FD1A20D53}" type="slidenum">
              <a:rPr lang="en-US" smtClean="0">
                <a:latin typeface="Times New Roman" panose="02020603050405020304" pitchFamily="18" charset="0"/>
                <a:cs typeface="Times New Roman" panose="02020603050405020304" pitchFamily="18" charset="0"/>
              </a:rPr>
              <a:pPr>
                <a:defRPr/>
              </a:pPr>
              <a:t>33</a:t>
            </a:fld>
            <a:endParaRPr lang="en-US">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928D78A4-2390-B349-A109-667E3DA4C3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Overview of the project</a:t>
            </a:r>
          </a:p>
        </p:txBody>
      </p:sp>
    </p:spTree>
    <p:extLst>
      <p:ext uri="{BB962C8B-B14F-4D97-AF65-F5344CB8AC3E}">
        <p14:creationId xmlns:p14="http://schemas.microsoft.com/office/powerpoint/2010/main" val="1858716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7068-0341-FE43-9D90-C0A5342A6E1F}"/>
              </a:ext>
            </a:extLst>
          </p:cNvPr>
          <p:cNvSpPr>
            <a:spLocks noGrp="1"/>
          </p:cNvSpPr>
          <p:nvPr>
            <p:ph type="title"/>
          </p:nvPr>
        </p:nvSpPr>
        <p:spPr>
          <a:xfrm>
            <a:off x="784860" y="941652"/>
            <a:ext cx="6172200" cy="606029"/>
          </a:xfrm>
        </p:spPr>
        <p:txBody>
          <a:bodyPr/>
          <a:lstStyle/>
          <a:p>
            <a:r>
              <a:rPr lang="en-US" dirty="0">
                <a:latin typeface="Times New Roman" panose="02020603050405020304" pitchFamily="18" charset="0"/>
                <a:cs typeface="Times New Roman" panose="02020603050405020304" pitchFamily="18" charset="0"/>
              </a:rPr>
              <a:t>Machine Learning</a:t>
            </a:r>
          </a:p>
        </p:txBody>
      </p:sp>
      <p:sp>
        <p:nvSpPr>
          <p:cNvPr id="3" name="Content Placeholder 2">
            <a:extLst>
              <a:ext uri="{FF2B5EF4-FFF2-40B4-BE49-F238E27FC236}">
                <a16:creationId xmlns:a16="http://schemas.microsoft.com/office/drawing/2014/main" id="{7349CB02-9313-3944-9390-FA0D0909592B}"/>
              </a:ext>
            </a:extLst>
          </p:cNvPr>
          <p:cNvSpPr>
            <a:spLocks noGrp="1"/>
          </p:cNvSpPr>
          <p:nvPr>
            <p:ph idx="1"/>
          </p:nvPr>
        </p:nvSpPr>
        <p:spPr>
          <a:xfrm>
            <a:off x="1078230" y="1918269"/>
            <a:ext cx="6987540" cy="4089519"/>
          </a:xfrm>
        </p:spPr>
        <p:txBody>
          <a:bodyPr>
            <a:normAutofit lnSpcReduction="10000"/>
          </a:bodyPr>
          <a:lstStyle/>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Anomaly Detection</a:t>
            </a:r>
          </a:p>
          <a:p>
            <a:pPr lvl="1">
              <a:spcBef>
                <a:spcPts val="0"/>
              </a:spcBef>
            </a:pPr>
            <a:r>
              <a:rPr lang="en-US" sz="1600" dirty="0">
                <a:solidFill>
                  <a:schemeClr val="tx1"/>
                </a:solidFill>
                <a:latin typeface="Times New Roman" panose="02020603050405020304" pitchFamily="18" charset="0"/>
                <a:cs typeface="Times New Roman" panose="02020603050405020304" pitchFamily="18" charset="0"/>
              </a:rPr>
              <a:t>Which of these transactions do not follow the happy path?</a:t>
            </a:r>
          </a:p>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Classification</a:t>
            </a:r>
          </a:p>
          <a:p>
            <a:pPr lvl="1">
              <a:spcBef>
                <a:spcPts val="0"/>
              </a:spcBef>
            </a:pPr>
            <a:r>
              <a:rPr lang="en-US" sz="1600" dirty="0">
                <a:solidFill>
                  <a:schemeClr val="tx1"/>
                </a:solidFill>
                <a:latin typeface="Times New Roman" panose="02020603050405020304" pitchFamily="18" charset="0"/>
                <a:cs typeface="Times New Roman" panose="02020603050405020304" pitchFamily="18" charset="0"/>
              </a:rPr>
              <a:t>Will this payment be late?</a:t>
            </a:r>
          </a:p>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Regression</a:t>
            </a:r>
          </a:p>
          <a:p>
            <a:pPr lvl="1">
              <a:spcBef>
                <a:spcPts val="0"/>
              </a:spcBef>
            </a:pPr>
            <a:r>
              <a:rPr lang="en-US" sz="1600" dirty="0">
                <a:solidFill>
                  <a:schemeClr val="tx1"/>
                </a:solidFill>
                <a:latin typeface="Times New Roman" panose="02020603050405020304" pitchFamily="18" charset="0"/>
                <a:cs typeface="Times New Roman" panose="02020603050405020304" pitchFamily="18" charset="0"/>
              </a:rPr>
              <a:t>How many days delay of this payment? </a:t>
            </a:r>
          </a:p>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Clustering</a:t>
            </a:r>
          </a:p>
          <a:p>
            <a:pPr lvl="1">
              <a:lnSpc>
                <a:spcPct val="150000"/>
              </a:lnSpc>
              <a:spcBef>
                <a:spcPts val="0"/>
              </a:spcBef>
            </a:pPr>
            <a:r>
              <a:rPr lang="en-US" sz="1600" dirty="0">
                <a:solidFill>
                  <a:schemeClr val="tx1"/>
                </a:solidFill>
                <a:latin typeface="Times New Roman" panose="02020603050405020304" pitchFamily="18" charset="0"/>
                <a:cs typeface="Times New Roman" panose="02020603050405020304" pitchFamily="18" charset="0"/>
              </a:rPr>
              <a:t>Which of the noted exceptions have similar flows?</a:t>
            </a:r>
          </a:p>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Association Rule Learning</a:t>
            </a:r>
          </a:p>
          <a:p>
            <a:pPr lvl="1">
              <a:spcBef>
                <a:spcPts val="0"/>
              </a:spcBef>
            </a:pPr>
            <a:r>
              <a:rPr lang="en-US" sz="1600" dirty="0">
                <a:solidFill>
                  <a:schemeClr val="tx1"/>
                </a:solidFill>
                <a:latin typeface="Times New Roman" panose="02020603050405020304" pitchFamily="18" charset="0"/>
                <a:cs typeface="Times New Roman" panose="02020603050405020304" pitchFamily="18" charset="0"/>
              </a:rPr>
              <a:t>If the purchase order is signed by X, which activity is also likely to happen?</a:t>
            </a:r>
          </a:p>
          <a:p>
            <a:pPr>
              <a:lnSpc>
                <a:spcPct val="150000"/>
              </a:lnSpc>
              <a:spcBef>
                <a:spcPts val="0"/>
              </a:spcBef>
            </a:pPr>
            <a:r>
              <a:rPr lang="en-US" sz="1800" dirty="0">
                <a:solidFill>
                  <a:schemeClr val="tx1"/>
                </a:solidFill>
                <a:latin typeface="Times New Roman" panose="02020603050405020304" pitchFamily="18" charset="0"/>
                <a:cs typeface="Times New Roman" panose="02020603050405020304" pitchFamily="18" charset="0"/>
              </a:rPr>
              <a:t>Ranking</a:t>
            </a:r>
          </a:p>
          <a:p>
            <a:pPr lvl="1">
              <a:spcBef>
                <a:spcPts val="0"/>
              </a:spcBef>
            </a:pPr>
            <a:r>
              <a:rPr lang="en-US" sz="1600" dirty="0">
                <a:solidFill>
                  <a:schemeClr val="tx1"/>
                </a:solidFill>
                <a:latin typeface="Times New Roman" panose="02020603050405020304" pitchFamily="18" charset="0"/>
                <a:cs typeface="Times New Roman" panose="02020603050405020304" pitchFamily="18" charset="0"/>
              </a:rPr>
              <a:t>Prioritize the noted variants</a:t>
            </a:r>
          </a:p>
        </p:txBody>
      </p:sp>
      <p:sp>
        <p:nvSpPr>
          <p:cNvPr id="4" name="Slide Number Placeholder 3">
            <a:extLst>
              <a:ext uri="{FF2B5EF4-FFF2-40B4-BE49-F238E27FC236}">
                <a16:creationId xmlns:a16="http://schemas.microsoft.com/office/drawing/2014/main" id="{E63A8B0E-0A9E-3340-869B-35058329E92E}"/>
              </a:ext>
            </a:extLst>
          </p:cNvPr>
          <p:cNvSpPr>
            <a:spLocks noGrp="1"/>
          </p:cNvSpPr>
          <p:nvPr>
            <p:ph type="sldNum" sz="quarter" idx="10"/>
          </p:nvPr>
        </p:nvSpPr>
        <p:spPr/>
        <p:txBody>
          <a:bodyPr/>
          <a:lstStyle/>
          <a:p>
            <a:pPr>
              <a:defRPr/>
            </a:pPr>
            <a:fld id="{45488343-B159-074D-B355-B61FD1A20D53}" type="slidenum">
              <a:rPr lang="en-US" smtClean="0">
                <a:latin typeface="Times New Roman" panose="02020603050405020304" pitchFamily="18" charset="0"/>
                <a:cs typeface="Times New Roman" panose="02020603050405020304" pitchFamily="18" charset="0"/>
              </a:rPr>
              <a:pPr>
                <a:defRPr/>
              </a:pPr>
              <a:t>34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794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7238-052D-A648-B015-6B55523EB6D4}"/>
              </a:ext>
            </a:extLst>
          </p:cNvPr>
          <p:cNvSpPr>
            <a:spLocks noGrp="1"/>
          </p:cNvSpPr>
          <p:nvPr>
            <p:ph type="title"/>
          </p:nvPr>
        </p:nvSpPr>
        <p:spPr>
          <a:xfrm>
            <a:off x="127322" y="609600"/>
            <a:ext cx="4722470" cy="808038"/>
          </a:xfrm>
        </p:spPr>
        <p:txBody>
          <a:bodyPr/>
          <a:lstStyle/>
          <a:p>
            <a:r>
              <a:rPr lang="en-US" dirty="0">
                <a:latin typeface="Times New Roman" panose="02020603050405020304" pitchFamily="18" charset="0"/>
                <a:cs typeface="Times New Roman" panose="02020603050405020304" pitchFamily="18" charset="0"/>
              </a:rPr>
              <a:t>“Happy” Path Identification</a:t>
            </a:r>
          </a:p>
        </p:txBody>
      </p:sp>
      <p:sp>
        <p:nvSpPr>
          <p:cNvPr id="4" name="Slide Number Placeholder 3">
            <a:extLst>
              <a:ext uri="{FF2B5EF4-FFF2-40B4-BE49-F238E27FC236}">
                <a16:creationId xmlns:a16="http://schemas.microsoft.com/office/drawing/2014/main" id="{F99B8E72-5873-2644-8613-BE1E1B2960F2}"/>
              </a:ext>
            </a:extLst>
          </p:cNvPr>
          <p:cNvSpPr>
            <a:spLocks noGrp="1"/>
          </p:cNvSpPr>
          <p:nvPr>
            <p:ph type="sldNum" sz="quarter" idx="10"/>
          </p:nvPr>
        </p:nvSpPr>
        <p:spPr/>
        <p:txBody>
          <a:bodyPr/>
          <a:lstStyle/>
          <a:p>
            <a:pPr>
              <a:defRPr/>
            </a:pPr>
            <a:fld id="{45488343-B159-074D-B355-B61FD1A20D53}" type="slidenum">
              <a:rPr lang="en-US" smtClean="0"/>
              <a:pPr>
                <a:defRPr/>
              </a:pPr>
              <a:t>35</a:t>
            </a:fld>
            <a:endParaRPr lang="en-US"/>
          </a:p>
        </p:txBody>
      </p:sp>
      <p:pic>
        <p:nvPicPr>
          <p:cNvPr id="5" name="Picture 4">
            <a:extLst>
              <a:ext uri="{FF2B5EF4-FFF2-40B4-BE49-F238E27FC236}">
                <a16:creationId xmlns:a16="http://schemas.microsoft.com/office/drawing/2014/main" id="{C0527653-6165-7F4D-991A-E1694A0392AC}"/>
              </a:ext>
            </a:extLst>
          </p:cNvPr>
          <p:cNvPicPr>
            <a:picLocks noChangeAspect="1"/>
          </p:cNvPicPr>
          <p:nvPr/>
        </p:nvPicPr>
        <p:blipFill>
          <a:blip r:embed="rId2"/>
          <a:stretch>
            <a:fillRect/>
          </a:stretch>
        </p:blipFill>
        <p:spPr>
          <a:xfrm>
            <a:off x="127322" y="1417638"/>
            <a:ext cx="4208843" cy="1604591"/>
          </a:xfrm>
          <a:prstGeom prst="rect">
            <a:avLst/>
          </a:prstGeom>
        </p:spPr>
      </p:pic>
      <p:pic>
        <p:nvPicPr>
          <p:cNvPr id="6" name="Picture 5">
            <a:extLst>
              <a:ext uri="{FF2B5EF4-FFF2-40B4-BE49-F238E27FC236}">
                <a16:creationId xmlns:a16="http://schemas.microsoft.com/office/drawing/2014/main" id="{B793EF47-CD5E-4992-BC3F-906FAF36826E}"/>
              </a:ext>
            </a:extLst>
          </p:cNvPr>
          <p:cNvPicPr>
            <a:picLocks noChangeAspect="1"/>
          </p:cNvPicPr>
          <p:nvPr/>
        </p:nvPicPr>
        <p:blipFill>
          <a:blip r:embed="rId3"/>
          <a:stretch>
            <a:fillRect/>
          </a:stretch>
        </p:blipFill>
        <p:spPr>
          <a:xfrm>
            <a:off x="1638303" y="3163833"/>
            <a:ext cx="698500" cy="3319517"/>
          </a:xfrm>
          <a:prstGeom prst="rect">
            <a:avLst/>
          </a:prstGeom>
        </p:spPr>
      </p:pic>
      <p:pic>
        <p:nvPicPr>
          <p:cNvPr id="7" name="Picture 6">
            <a:extLst>
              <a:ext uri="{FF2B5EF4-FFF2-40B4-BE49-F238E27FC236}">
                <a16:creationId xmlns:a16="http://schemas.microsoft.com/office/drawing/2014/main" id="{E099BC94-D1EA-447D-A4C1-7BD73AB794E3}"/>
              </a:ext>
            </a:extLst>
          </p:cNvPr>
          <p:cNvPicPr>
            <a:picLocks noChangeAspect="1"/>
          </p:cNvPicPr>
          <p:nvPr/>
        </p:nvPicPr>
        <p:blipFill>
          <a:blip r:embed="rId4"/>
          <a:stretch>
            <a:fillRect/>
          </a:stretch>
        </p:blipFill>
        <p:spPr>
          <a:xfrm>
            <a:off x="4634217" y="2114276"/>
            <a:ext cx="4230035" cy="4130949"/>
          </a:xfrm>
          <a:prstGeom prst="rect">
            <a:avLst/>
          </a:prstGeom>
        </p:spPr>
      </p:pic>
      <p:sp>
        <p:nvSpPr>
          <p:cNvPr id="8" name="Title 1">
            <a:extLst>
              <a:ext uri="{FF2B5EF4-FFF2-40B4-BE49-F238E27FC236}">
                <a16:creationId xmlns:a16="http://schemas.microsoft.com/office/drawing/2014/main" id="{293617F2-D6A9-46D8-B4BC-8F1C74D9AEC6}"/>
              </a:ext>
            </a:extLst>
          </p:cNvPr>
          <p:cNvSpPr txBox="1">
            <a:spLocks/>
          </p:cNvSpPr>
          <p:nvPr/>
        </p:nvSpPr>
        <p:spPr bwMode="auto">
          <a:xfrm>
            <a:off x="5388015" y="609600"/>
            <a:ext cx="3755985"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kern="0">
                <a:latin typeface="Times New Roman" panose="02020603050405020304" pitchFamily="18" charset="0"/>
                <a:cs typeface="Times New Roman" panose="02020603050405020304" pitchFamily="18" charset="0"/>
              </a:rPr>
              <a:t>Variants Identification</a:t>
            </a:r>
            <a:endParaRPr lang="en-US"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298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009442" y="685800"/>
            <a:ext cx="7117180" cy="1470025"/>
          </a:xfrm>
        </p:spPr>
        <p:txBody>
          <a:bodyPr/>
          <a:lstStyle/>
          <a:p>
            <a:pPr eaLnBrk="1" hangingPunct="1"/>
            <a:r>
              <a:rPr lang="en-US" dirty="0"/>
              <a:t>Process mining</a:t>
            </a:r>
          </a:p>
        </p:txBody>
      </p:sp>
      <p:sp>
        <p:nvSpPr>
          <p:cNvPr id="65539" name="Rectangle 3"/>
          <p:cNvSpPr>
            <a:spLocks noGrp="1" noChangeArrowheads="1"/>
          </p:cNvSpPr>
          <p:nvPr>
            <p:ph type="subTitle" idx="1"/>
          </p:nvPr>
        </p:nvSpPr>
        <p:spPr/>
        <p:txBody>
          <a:bodyPr>
            <a:noAutofit/>
          </a:bodyPr>
          <a:lstStyle/>
          <a:p>
            <a:pPr eaLnBrk="1" hangingPunct="1"/>
            <a:r>
              <a:rPr lang="en-US" b="1" dirty="0" err="1"/>
              <a:t>Mieke</a:t>
            </a:r>
            <a:r>
              <a:rPr lang="en-US" b="1" dirty="0"/>
              <a:t> Jens (Hasselt University)</a:t>
            </a:r>
          </a:p>
          <a:p>
            <a:pPr eaLnBrk="1" hangingPunct="1"/>
            <a:r>
              <a:rPr lang="en-US" b="1" dirty="0"/>
              <a:t>	Michael </a:t>
            </a:r>
            <a:r>
              <a:rPr lang="en-US" b="1" dirty="0" err="1"/>
              <a:t>Alles</a:t>
            </a:r>
            <a:r>
              <a:rPr lang="en-US" b="1" dirty="0"/>
              <a:t> (Rutgers Univ.)</a:t>
            </a:r>
          </a:p>
          <a:p>
            <a:pPr eaLnBrk="1" hangingPunct="1"/>
            <a:r>
              <a:rPr lang="en-US" b="1" dirty="0"/>
              <a:t>		</a:t>
            </a:r>
            <a:r>
              <a:rPr lang="en-US" b="1" dirty="0" err="1"/>
              <a:t>Miklos</a:t>
            </a:r>
            <a:r>
              <a:rPr lang="en-US" b="1" dirty="0"/>
              <a:t> A Vasarhelyi (Rutgers University)</a:t>
            </a:r>
          </a:p>
        </p:txBody>
      </p:sp>
      <p:sp>
        <p:nvSpPr>
          <p:cNvPr id="28676" name="Slide Number Placeholder 3"/>
          <p:cNvSpPr>
            <a:spLocks noGrp="1"/>
          </p:cNvSpPr>
          <p:nvPr>
            <p:ph type="sldNum" sz="quarter" idx="10"/>
          </p:nvPr>
        </p:nvSpPr>
        <p:spPr>
          <a:xfrm>
            <a:off x="6437344" y="5951810"/>
            <a:ext cx="2133600" cy="365125"/>
          </a:xfrm>
          <a:prstGeom prst="rect">
            <a:avLst/>
          </a:prstGeom>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latin typeface="Verdana" panose="020B0604030504040204" pitchFamily="34" charset="0"/>
            </a:endParaRPr>
          </a:p>
        </p:txBody>
      </p:sp>
    </p:spTree>
    <p:extLst>
      <p:ext uri="{BB962C8B-B14F-4D97-AF65-F5344CB8AC3E}">
        <p14:creationId xmlns:p14="http://schemas.microsoft.com/office/powerpoint/2010/main" val="220639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Fuzzy miner output </a:t>
            </a:r>
          </a:p>
        </p:txBody>
      </p:sp>
      <p:sp>
        <p:nvSpPr>
          <p:cNvPr id="3" name="Slide Number Placeholder 2"/>
          <p:cNvSpPr>
            <a:spLocks noGrp="1"/>
          </p:cNvSpPr>
          <p:nvPr>
            <p:ph type="sldNum" sz="quarter" idx="12"/>
          </p:nvPr>
        </p:nvSpPr>
        <p:spPr>
          <a:xfrm>
            <a:off x="572658" y="5951810"/>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E84AE8-DD0A-43F9-8A8B-FD11F2B93543}" type="slidenum">
              <a:rPr lang="en-US" smtClean="0"/>
              <a:pPr/>
              <a:t>37</a:t>
            </a:fld>
            <a:endParaRPr lang="en-US"/>
          </a:p>
        </p:txBody>
      </p:sp>
      <p:pic>
        <p:nvPicPr>
          <p:cNvPr id="5" name="Picture 4"/>
          <p:cNvPicPr>
            <a:picLocks noChangeAspect="1"/>
          </p:cNvPicPr>
          <p:nvPr/>
        </p:nvPicPr>
        <p:blipFill>
          <a:blip r:embed="rId2"/>
          <a:stretch>
            <a:fillRect/>
          </a:stretch>
        </p:blipFill>
        <p:spPr>
          <a:xfrm>
            <a:off x="1428750" y="1248438"/>
            <a:ext cx="1962632" cy="5068497"/>
          </a:xfrm>
          <a:prstGeom prst="rect">
            <a:avLst/>
          </a:prstGeom>
        </p:spPr>
      </p:pic>
      <p:pic>
        <p:nvPicPr>
          <p:cNvPr id="6" name="Picture 5">
            <a:extLst>
              <a:ext uri="{FF2B5EF4-FFF2-40B4-BE49-F238E27FC236}">
                <a16:creationId xmlns:a16="http://schemas.microsoft.com/office/drawing/2014/main" id="{13711D3D-8CE9-461B-9C74-941BF59B7D23}"/>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03250" y="1502384"/>
            <a:ext cx="4043182" cy="4449426"/>
          </a:xfrm>
          <a:prstGeom prst="rect">
            <a:avLst/>
          </a:prstGeom>
          <a:noFill/>
          <a:ln>
            <a:noFill/>
          </a:ln>
        </p:spPr>
      </p:pic>
    </p:spTree>
    <p:extLst>
      <p:ext uri="{BB962C8B-B14F-4D97-AF65-F5344CB8AC3E}">
        <p14:creationId xmlns:p14="http://schemas.microsoft.com/office/powerpoint/2010/main" val="179451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Social Network of all originators in the procurement process</a:t>
            </a:r>
            <a:endParaRPr lang="en-US" dirty="0"/>
          </a:p>
        </p:txBody>
      </p:sp>
      <p:sp>
        <p:nvSpPr>
          <p:cNvPr id="3" name="Slide Number Placeholder 2"/>
          <p:cNvSpPr>
            <a:spLocks noGrp="1"/>
          </p:cNvSpPr>
          <p:nvPr>
            <p:ph type="sldNum" sz="quarter" idx="12"/>
          </p:nvPr>
        </p:nvSpPr>
        <p:spPr>
          <a:xfrm>
            <a:off x="572658" y="5951810"/>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E84AE8-DD0A-43F9-8A8B-FD11F2B93543}" type="slidenum">
              <a:rPr lang="en-US" smtClean="0"/>
              <a:pPr/>
              <a:t>38</a:t>
            </a:fld>
            <a:endParaRPr lang="en-US"/>
          </a:p>
        </p:txBody>
      </p:sp>
      <p:pic>
        <p:nvPicPr>
          <p:cNvPr id="4" name="Picture 3"/>
          <p:cNvPicPr/>
          <p:nvPr/>
        </p:nvPicPr>
        <p:blipFill>
          <a:blip r:embed="rId2" cstate="print"/>
          <a:srcRect/>
          <a:stretch>
            <a:fillRect/>
          </a:stretch>
        </p:blipFill>
        <p:spPr bwMode="auto">
          <a:xfrm>
            <a:off x="259484" y="1713904"/>
            <a:ext cx="3849529" cy="2560796"/>
          </a:xfrm>
          <a:prstGeom prst="rect">
            <a:avLst/>
          </a:prstGeom>
          <a:noFill/>
          <a:ln w="9525">
            <a:noFill/>
            <a:miter lim="800000"/>
            <a:headEnd/>
            <a:tailEnd/>
          </a:ln>
        </p:spPr>
      </p:pic>
      <p:pic>
        <p:nvPicPr>
          <p:cNvPr id="5" name="Picture 4">
            <a:extLst>
              <a:ext uri="{FF2B5EF4-FFF2-40B4-BE49-F238E27FC236}">
                <a16:creationId xmlns:a16="http://schemas.microsoft.com/office/drawing/2014/main" id="{7C97C7A2-D4B9-4206-B80B-B0AAD53A8954}"/>
              </a:ext>
            </a:extLst>
          </p:cNvPr>
          <p:cNvPicPr/>
          <p:nvPr/>
        </p:nvPicPr>
        <p:blipFill>
          <a:blip r:embed="rId3" cstate="print"/>
          <a:srcRect l="4162" t="5534"/>
          <a:stretch>
            <a:fillRect/>
          </a:stretch>
        </p:blipFill>
        <p:spPr bwMode="auto">
          <a:xfrm>
            <a:off x="5294821" y="1665326"/>
            <a:ext cx="3496151" cy="2609374"/>
          </a:xfrm>
          <a:prstGeom prst="rect">
            <a:avLst/>
          </a:prstGeom>
          <a:noFill/>
          <a:ln w="9525">
            <a:noFill/>
            <a:miter lim="800000"/>
            <a:headEnd/>
            <a:tailEnd/>
          </a:ln>
        </p:spPr>
      </p:pic>
      <p:pic>
        <p:nvPicPr>
          <p:cNvPr id="6" name="Picture 5" descr="social network HoW Release - GR equal size.PNG">
            <a:extLst>
              <a:ext uri="{FF2B5EF4-FFF2-40B4-BE49-F238E27FC236}">
                <a16:creationId xmlns:a16="http://schemas.microsoft.com/office/drawing/2014/main" id="{2C477113-8A95-41B2-948F-BC3C935C139C}"/>
              </a:ext>
            </a:extLst>
          </p:cNvPr>
          <p:cNvPicPr/>
          <p:nvPr/>
        </p:nvPicPr>
        <p:blipFill>
          <a:blip r:embed="rId4" cstate="print"/>
          <a:stretch>
            <a:fillRect/>
          </a:stretch>
        </p:blipFill>
        <p:spPr>
          <a:xfrm>
            <a:off x="3011620" y="4200048"/>
            <a:ext cx="3120760" cy="2609374"/>
          </a:xfrm>
          <a:prstGeom prst="rect">
            <a:avLst/>
          </a:prstGeom>
        </p:spPr>
      </p:pic>
    </p:spTree>
    <p:extLst>
      <p:ext uri="{BB962C8B-B14F-4D97-AF65-F5344CB8AC3E}">
        <p14:creationId xmlns:p14="http://schemas.microsoft.com/office/powerpoint/2010/main" val="2970866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a:t>Miklos A. Vasarhelyi</a:t>
            </a:r>
          </a:p>
          <a:p>
            <a:endParaRPr lang="en-US" dirty="0"/>
          </a:p>
          <a:p>
            <a:r>
              <a:rPr lang="en-US" dirty="0"/>
              <a:t>Rutgers University</a:t>
            </a:r>
          </a:p>
        </p:txBody>
      </p:sp>
      <p:sp>
        <p:nvSpPr>
          <p:cNvPr id="2" name="Title 1"/>
          <p:cNvSpPr>
            <a:spLocks noGrp="1"/>
          </p:cNvSpPr>
          <p:nvPr>
            <p:ph type="title"/>
          </p:nvPr>
        </p:nvSpPr>
        <p:spPr/>
        <p:txBody>
          <a:bodyPr>
            <a:normAutofit/>
          </a:bodyPr>
          <a:lstStyle/>
          <a:p>
            <a:r>
              <a:rPr lang="en-US" dirty="0"/>
              <a:t>The Audit Ecosystem: Integrating Artificial Intelligence and Expert systems in the audit domain</a:t>
            </a:r>
          </a:p>
        </p:txBody>
      </p:sp>
      <p:sp>
        <p:nvSpPr>
          <p:cNvPr id="4" name="Slide Number Placeholder 3"/>
          <p:cNvSpPr>
            <a:spLocks noGrp="1"/>
          </p:cNvSpPr>
          <p:nvPr>
            <p:ph type="sldNum" sz="quarter" idx="11"/>
          </p:nvPr>
        </p:nvSpPr>
        <p:spPr>
          <a:xfrm>
            <a:off x="1180945" y="5951810"/>
            <a:ext cx="5256399" cy="365125"/>
          </a:xfrm>
          <a:prstGeom prst="rect">
            <a:avLst/>
          </a:prstGeom>
        </p:spPr>
        <p:txBody>
          <a:bodyPr vert="horz" lIns="91440" tIns="45720" rIns="91440" bIns="45720" rtlCol="0" anchor="b"/>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9107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14375" y="857250"/>
            <a:ext cx="7715250" cy="5143500"/>
          </a:xfrm>
          <a:prstGeom prst="rect">
            <a:avLst/>
          </a:prstGeom>
        </p:spPr>
      </p:pic>
    </p:spTree>
    <p:extLst>
      <p:ext uri="{BB962C8B-B14F-4D97-AF65-F5344CB8AC3E}">
        <p14:creationId xmlns:p14="http://schemas.microsoft.com/office/powerpoint/2010/main" val="1549723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C808-C71D-43FC-80A2-BD2146D06E2B}"/>
              </a:ext>
            </a:extLst>
          </p:cNvPr>
          <p:cNvSpPr>
            <a:spLocks noGrp="1"/>
          </p:cNvSpPr>
          <p:nvPr>
            <p:ph type="title"/>
          </p:nvPr>
        </p:nvSpPr>
        <p:spPr>
          <a:xfrm>
            <a:off x="3273862" y="1329362"/>
            <a:ext cx="5915025" cy="745629"/>
          </a:xfrm>
        </p:spPr>
        <p:txBody>
          <a:bodyPr/>
          <a:lstStyle/>
          <a:p>
            <a:r>
              <a:rPr lang="en-US" b="1" dirty="0">
                <a:latin typeface="Times New Roman" panose="02020603050405020304" pitchFamily="18" charset="0"/>
                <a:cs typeface="Times New Roman" panose="02020603050405020304" pitchFamily="18" charset="0"/>
              </a:rPr>
              <a:t> “Fruit Salad”</a:t>
            </a:r>
          </a:p>
        </p:txBody>
      </p:sp>
      <p:sp>
        <p:nvSpPr>
          <p:cNvPr id="5" name="Oval 4">
            <a:extLst>
              <a:ext uri="{FF2B5EF4-FFF2-40B4-BE49-F238E27FC236}">
                <a16:creationId xmlns:a16="http://schemas.microsoft.com/office/drawing/2014/main" id="{771B6C27-465F-4F0A-A553-7DAEA0A382DF}"/>
              </a:ext>
            </a:extLst>
          </p:cNvPr>
          <p:cNvSpPr/>
          <p:nvPr/>
        </p:nvSpPr>
        <p:spPr>
          <a:xfrm>
            <a:off x="1973470" y="2049262"/>
            <a:ext cx="4999703" cy="3280627"/>
          </a:xfrm>
          <a:prstGeom prst="ellipse">
            <a:avLst/>
          </a:prstGeom>
          <a:solidFill>
            <a:schemeClr val="bg1">
              <a:lumMod val="95000"/>
            </a:schemeClr>
          </a:solidFill>
          <a:ln>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endParaRPr lang="en-US" sz="1013">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B626D44-5AD0-4EF4-B923-BADE78EB86B2}"/>
              </a:ext>
            </a:extLst>
          </p:cNvPr>
          <p:cNvSpPr txBox="1"/>
          <p:nvPr/>
        </p:nvSpPr>
        <p:spPr>
          <a:xfrm>
            <a:off x="5255902" y="2719245"/>
            <a:ext cx="1000878" cy="438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Anomaly detection</a:t>
            </a:r>
          </a:p>
        </p:txBody>
      </p:sp>
      <p:sp>
        <p:nvSpPr>
          <p:cNvPr id="12" name="TextBox 11">
            <a:extLst>
              <a:ext uri="{FF2B5EF4-FFF2-40B4-BE49-F238E27FC236}">
                <a16:creationId xmlns:a16="http://schemas.microsoft.com/office/drawing/2014/main" id="{7BDDF881-2DE3-5647-9782-D348A8474735}"/>
              </a:ext>
            </a:extLst>
          </p:cNvPr>
          <p:cNvSpPr txBox="1"/>
          <p:nvPr/>
        </p:nvSpPr>
        <p:spPr>
          <a:xfrm>
            <a:off x="5385712" y="4317308"/>
            <a:ext cx="1174147" cy="2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Visualization</a:t>
            </a:r>
          </a:p>
        </p:txBody>
      </p:sp>
      <p:sp>
        <p:nvSpPr>
          <p:cNvPr id="13" name="TextBox 12">
            <a:extLst>
              <a:ext uri="{FF2B5EF4-FFF2-40B4-BE49-F238E27FC236}">
                <a16:creationId xmlns:a16="http://schemas.microsoft.com/office/drawing/2014/main" id="{F8DC4060-2561-E84B-AA24-E14214AF7B6B}"/>
              </a:ext>
            </a:extLst>
          </p:cNvPr>
          <p:cNvSpPr txBox="1"/>
          <p:nvPr/>
        </p:nvSpPr>
        <p:spPr>
          <a:xfrm>
            <a:off x="2651327" y="4212071"/>
            <a:ext cx="1174147" cy="438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Statistical Analytic Method</a:t>
            </a:r>
          </a:p>
        </p:txBody>
      </p:sp>
      <p:sp>
        <p:nvSpPr>
          <p:cNvPr id="16" name="TextBox 15">
            <a:extLst>
              <a:ext uri="{FF2B5EF4-FFF2-40B4-BE49-F238E27FC236}">
                <a16:creationId xmlns:a16="http://schemas.microsoft.com/office/drawing/2014/main" id="{77D554A6-176F-874A-9C5C-42F514286501}"/>
              </a:ext>
            </a:extLst>
          </p:cNvPr>
          <p:cNvSpPr txBox="1"/>
          <p:nvPr/>
        </p:nvSpPr>
        <p:spPr>
          <a:xfrm>
            <a:off x="2500388" y="2748371"/>
            <a:ext cx="1224251" cy="2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Exogenous Data</a:t>
            </a:r>
          </a:p>
        </p:txBody>
      </p:sp>
      <p:sp>
        <p:nvSpPr>
          <p:cNvPr id="19" name="TextBox 18">
            <a:extLst>
              <a:ext uri="{FF2B5EF4-FFF2-40B4-BE49-F238E27FC236}">
                <a16:creationId xmlns:a16="http://schemas.microsoft.com/office/drawing/2014/main" id="{74C59A70-5FB7-C843-B15A-013C05BF66A5}"/>
              </a:ext>
            </a:extLst>
          </p:cNvPr>
          <p:cNvSpPr txBox="1"/>
          <p:nvPr/>
        </p:nvSpPr>
        <p:spPr>
          <a:xfrm>
            <a:off x="2311394" y="3506506"/>
            <a:ext cx="1174147" cy="2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Process Mining</a:t>
            </a:r>
          </a:p>
        </p:txBody>
      </p:sp>
      <p:sp>
        <p:nvSpPr>
          <p:cNvPr id="20" name="TextBox 19">
            <a:extLst>
              <a:ext uri="{FF2B5EF4-FFF2-40B4-BE49-F238E27FC236}">
                <a16:creationId xmlns:a16="http://schemas.microsoft.com/office/drawing/2014/main" id="{8B44CF49-7524-6046-8059-C6BF9B52E09C}"/>
              </a:ext>
            </a:extLst>
          </p:cNvPr>
          <p:cNvSpPr txBox="1"/>
          <p:nvPr/>
        </p:nvSpPr>
        <p:spPr>
          <a:xfrm>
            <a:off x="3931534" y="4815935"/>
            <a:ext cx="1454178" cy="2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Continuity Equations </a:t>
            </a:r>
          </a:p>
        </p:txBody>
      </p:sp>
      <p:sp>
        <p:nvSpPr>
          <p:cNvPr id="21" name="TextBox 20">
            <a:extLst>
              <a:ext uri="{FF2B5EF4-FFF2-40B4-BE49-F238E27FC236}">
                <a16:creationId xmlns:a16="http://schemas.microsoft.com/office/drawing/2014/main" id="{9E98235C-F1E8-1146-8E63-214D7A9377B3}"/>
              </a:ext>
            </a:extLst>
          </p:cNvPr>
          <p:cNvSpPr txBox="1"/>
          <p:nvPr/>
        </p:nvSpPr>
        <p:spPr>
          <a:xfrm>
            <a:off x="5849922" y="3570058"/>
            <a:ext cx="381452" cy="264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AI</a:t>
            </a:r>
          </a:p>
        </p:txBody>
      </p:sp>
      <p:sp>
        <p:nvSpPr>
          <p:cNvPr id="23" name="TextBox 22">
            <a:extLst>
              <a:ext uri="{FF2B5EF4-FFF2-40B4-BE49-F238E27FC236}">
                <a16:creationId xmlns:a16="http://schemas.microsoft.com/office/drawing/2014/main" id="{435F9690-CD58-C04F-B709-24310554F2EB}"/>
              </a:ext>
            </a:extLst>
          </p:cNvPr>
          <p:cNvSpPr txBox="1"/>
          <p:nvPr/>
        </p:nvSpPr>
        <p:spPr>
          <a:xfrm>
            <a:off x="4228507" y="2329330"/>
            <a:ext cx="489628" cy="265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base">
              <a:spcBef>
                <a:spcPct val="0"/>
              </a:spcBef>
              <a:spcAft>
                <a:spcPct val="0"/>
              </a:spcAft>
              <a:defRPr/>
            </a:pPr>
            <a:r>
              <a:rPr lang="en-US" sz="1125" dirty="0">
                <a:solidFill>
                  <a:srgbClr val="002060"/>
                </a:solidFill>
                <a:latin typeface="Times New Roman" panose="02020603050405020304" pitchFamily="18" charset="0"/>
                <a:cs typeface="Times New Roman" panose="02020603050405020304" pitchFamily="18" charset="0"/>
              </a:rPr>
              <a:t>RPA</a:t>
            </a:r>
          </a:p>
        </p:txBody>
      </p:sp>
      <p:sp>
        <p:nvSpPr>
          <p:cNvPr id="26" name="Alternate Process 25">
            <a:extLst>
              <a:ext uri="{FF2B5EF4-FFF2-40B4-BE49-F238E27FC236}">
                <a16:creationId xmlns:a16="http://schemas.microsoft.com/office/drawing/2014/main" id="{550209AA-1302-6045-9BED-DFDC4234BF30}"/>
              </a:ext>
            </a:extLst>
          </p:cNvPr>
          <p:cNvSpPr/>
          <p:nvPr/>
        </p:nvSpPr>
        <p:spPr>
          <a:xfrm>
            <a:off x="3669497" y="3293896"/>
            <a:ext cx="1559859" cy="714988"/>
          </a:xfrm>
          <a:prstGeom prst="flowChartAlternateProcess">
            <a:avLst/>
          </a:prstGeom>
          <a:solidFill>
            <a:srgbClr val="FFF0C2"/>
          </a:solidFill>
          <a:ln>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defRPr/>
            </a:pPr>
            <a:r>
              <a:rPr lang="en-US" sz="1200" dirty="0">
                <a:solidFill>
                  <a:prstClr val="black"/>
                </a:solidFill>
                <a:latin typeface="Times New Roman" panose="02020603050405020304" pitchFamily="18" charset="0"/>
                <a:cs typeface="Times New Roman" panose="02020603050405020304" pitchFamily="18" charset="0"/>
              </a:rPr>
              <a:t>Controls</a:t>
            </a:r>
          </a:p>
          <a:p>
            <a:pPr algn="ctr" fontAlgn="base">
              <a:spcBef>
                <a:spcPct val="0"/>
              </a:spcBef>
              <a:spcAft>
                <a:spcPct val="0"/>
              </a:spcAft>
              <a:defRPr/>
            </a:pPr>
            <a:r>
              <a:rPr lang="en-US" sz="1200" dirty="0">
                <a:solidFill>
                  <a:prstClr val="black"/>
                </a:solidFill>
                <a:latin typeface="Times New Roman" panose="02020603050405020304" pitchFamily="18" charset="0"/>
                <a:cs typeface="Times New Roman" panose="02020603050405020304" pitchFamily="18" charset="0"/>
              </a:rPr>
              <a:t>and</a:t>
            </a:r>
          </a:p>
          <a:p>
            <a:pPr algn="ctr" fontAlgn="base">
              <a:spcBef>
                <a:spcPct val="0"/>
              </a:spcBef>
              <a:spcAft>
                <a:spcPct val="0"/>
              </a:spcAft>
              <a:defRPr/>
            </a:pPr>
            <a:r>
              <a:rPr lang="en-US" sz="1200" dirty="0">
                <a:solidFill>
                  <a:prstClr val="black"/>
                </a:solidFill>
                <a:latin typeface="Times New Roman" panose="02020603050405020304" pitchFamily="18" charset="0"/>
                <a:cs typeface="Times New Roman" panose="02020603050405020304" pitchFamily="18" charset="0"/>
              </a:rPr>
              <a:t>Control Structures</a:t>
            </a:r>
          </a:p>
        </p:txBody>
      </p:sp>
    </p:spTree>
    <p:extLst>
      <p:ext uri="{BB962C8B-B14F-4D97-AF65-F5344CB8AC3E}">
        <p14:creationId xmlns:p14="http://schemas.microsoft.com/office/powerpoint/2010/main" val="3301708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04800" y="685800"/>
            <a:ext cx="8610600" cy="4648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914400" y="2711335"/>
            <a:ext cx="1752600" cy="71766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Activity</a:t>
            </a:r>
          </a:p>
          <a:p>
            <a:pPr algn="ctr"/>
            <a:r>
              <a:rPr lang="en-US" dirty="0"/>
              <a:t>Monitoring</a:t>
            </a:r>
          </a:p>
        </p:txBody>
      </p:sp>
      <p:cxnSp>
        <p:nvCxnSpPr>
          <p:cNvPr id="40" name="Straight Arrow Connector 39"/>
          <p:cNvCxnSpPr/>
          <p:nvPr/>
        </p:nvCxnSpPr>
        <p:spPr>
          <a:xfrm flipH="1" flipV="1">
            <a:off x="1295400" y="2286000"/>
            <a:ext cx="2286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542309" y="1237565"/>
            <a:ext cx="505691" cy="14675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1981200" y="1295400"/>
            <a:ext cx="332509" cy="14000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H="1">
            <a:off x="223404" y="4500995"/>
            <a:ext cx="2324100" cy="180109"/>
          </a:xfrm>
          <a:prstGeom prst="bentConnector3">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572658" y="5951810"/>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E84AE8-DD0A-43F9-8A8B-FD11F2B93543}" type="slidenum">
              <a:rPr lang="en-US" smtClean="0"/>
              <a:pPr/>
              <a:t>41</a:t>
            </a:fld>
            <a:endParaRPr lang="en-US"/>
          </a:p>
        </p:txBody>
      </p:sp>
      <p:sp>
        <p:nvSpPr>
          <p:cNvPr id="4" name="Rectangle 3"/>
          <p:cNvSpPr/>
          <p:nvPr/>
        </p:nvSpPr>
        <p:spPr>
          <a:xfrm>
            <a:off x="4724400" y="17526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Rectangle 4"/>
          <p:cNvSpPr/>
          <p:nvPr/>
        </p:nvSpPr>
        <p:spPr>
          <a:xfrm>
            <a:off x="4876800" y="19050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Rectangle 5"/>
          <p:cNvSpPr/>
          <p:nvPr/>
        </p:nvSpPr>
        <p:spPr>
          <a:xfrm>
            <a:off x="5029200" y="20574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Rectangle 6"/>
          <p:cNvSpPr/>
          <p:nvPr/>
        </p:nvSpPr>
        <p:spPr>
          <a:xfrm>
            <a:off x="5181600" y="22098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p:cNvSpPr/>
          <p:nvPr/>
        </p:nvSpPr>
        <p:spPr>
          <a:xfrm>
            <a:off x="5334000" y="23622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Rectangle 8"/>
          <p:cNvSpPr/>
          <p:nvPr/>
        </p:nvSpPr>
        <p:spPr>
          <a:xfrm>
            <a:off x="5486400" y="25146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Rectangle 9"/>
          <p:cNvSpPr/>
          <p:nvPr/>
        </p:nvSpPr>
        <p:spPr>
          <a:xfrm>
            <a:off x="5638800" y="2667000"/>
            <a:ext cx="7620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334000" y="1371600"/>
            <a:ext cx="3048000" cy="646331"/>
          </a:xfrm>
          <a:prstGeom prst="rect">
            <a:avLst/>
          </a:prstGeom>
          <a:noFill/>
        </p:spPr>
        <p:txBody>
          <a:bodyPr wrap="square" rtlCol="0">
            <a:spAutoFit/>
          </a:bodyPr>
          <a:lstStyle/>
          <a:p>
            <a:r>
              <a:rPr lang="en-US" dirty="0" err="1"/>
              <a:t>Krons</a:t>
            </a:r>
            <a:r>
              <a:rPr lang="en-US" dirty="0"/>
              <a:t> &amp; </a:t>
            </a:r>
            <a:r>
              <a:rPr lang="en-US" dirty="0" err="1"/>
              <a:t>Daemons’Single</a:t>
            </a:r>
            <a:r>
              <a:rPr lang="en-US" dirty="0"/>
              <a:t> function (agents)</a:t>
            </a:r>
          </a:p>
        </p:txBody>
      </p:sp>
      <p:sp>
        <p:nvSpPr>
          <p:cNvPr id="12" name="Oval Callout 11"/>
          <p:cNvSpPr/>
          <p:nvPr/>
        </p:nvSpPr>
        <p:spPr>
          <a:xfrm>
            <a:off x="4495800" y="838200"/>
            <a:ext cx="1066800" cy="9144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Duplicate</a:t>
            </a:r>
          </a:p>
          <a:p>
            <a:pPr algn="ctr"/>
            <a:r>
              <a:rPr lang="en-US" sz="1050" dirty="0"/>
              <a:t>Detection</a:t>
            </a:r>
          </a:p>
          <a:p>
            <a:pPr algn="ctr"/>
            <a:r>
              <a:rPr lang="en-US" sz="1050" dirty="0"/>
              <a:t>agent</a:t>
            </a:r>
          </a:p>
        </p:txBody>
      </p:sp>
      <p:sp>
        <p:nvSpPr>
          <p:cNvPr id="13" name="Oval Callout 12"/>
          <p:cNvSpPr/>
          <p:nvPr/>
        </p:nvSpPr>
        <p:spPr>
          <a:xfrm>
            <a:off x="6037810" y="969264"/>
            <a:ext cx="1185949" cy="9144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Split transaction</a:t>
            </a:r>
          </a:p>
          <a:p>
            <a:pPr algn="ctr"/>
            <a:r>
              <a:rPr lang="en-US" sz="1050" dirty="0"/>
              <a:t>agent</a:t>
            </a:r>
          </a:p>
        </p:txBody>
      </p:sp>
      <p:sp>
        <p:nvSpPr>
          <p:cNvPr id="14" name="Oval Callout 13"/>
          <p:cNvSpPr/>
          <p:nvPr/>
        </p:nvSpPr>
        <p:spPr>
          <a:xfrm>
            <a:off x="6276109" y="1845564"/>
            <a:ext cx="1066800" cy="9144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Population integrity</a:t>
            </a:r>
          </a:p>
          <a:p>
            <a:pPr algn="ctr"/>
            <a:r>
              <a:rPr lang="en-US" sz="1050" dirty="0"/>
              <a:t>agent</a:t>
            </a:r>
          </a:p>
        </p:txBody>
      </p:sp>
      <p:sp>
        <p:nvSpPr>
          <p:cNvPr id="15" name="Oval Callout 14"/>
          <p:cNvSpPr/>
          <p:nvPr/>
        </p:nvSpPr>
        <p:spPr>
          <a:xfrm>
            <a:off x="5398699" y="743927"/>
            <a:ext cx="1066800" cy="914400"/>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Manual entry flag</a:t>
            </a:r>
          </a:p>
        </p:txBody>
      </p:sp>
      <p:sp>
        <p:nvSpPr>
          <p:cNvPr id="16" name="Rounded Rectangle 15"/>
          <p:cNvSpPr/>
          <p:nvPr/>
        </p:nvSpPr>
        <p:spPr>
          <a:xfrm>
            <a:off x="2819400" y="1943100"/>
            <a:ext cx="1295400" cy="6096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Cooperating agent (discriminant</a:t>
            </a:r>
          </a:p>
          <a:p>
            <a:pPr algn="ctr"/>
            <a:r>
              <a:rPr lang="en-US" sz="1050" dirty="0"/>
              <a:t>Function)</a:t>
            </a:r>
          </a:p>
        </p:txBody>
      </p:sp>
      <p:sp>
        <p:nvSpPr>
          <p:cNvPr id="17" name="Down Arrow 16"/>
          <p:cNvSpPr/>
          <p:nvPr/>
        </p:nvSpPr>
        <p:spPr>
          <a:xfrm>
            <a:off x="1475509" y="354676"/>
            <a:ext cx="838200" cy="9587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637309" y="1485899"/>
            <a:ext cx="838200" cy="9587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2819400" y="407323"/>
            <a:ext cx="838200" cy="9587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4066309" y="269132"/>
            <a:ext cx="838200" cy="9587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6651566" y="130232"/>
            <a:ext cx="838200" cy="9587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04800" y="354676"/>
            <a:ext cx="1219200" cy="923330"/>
          </a:xfrm>
          <a:prstGeom prst="rect">
            <a:avLst/>
          </a:prstGeom>
          <a:noFill/>
        </p:spPr>
        <p:txBody>
          <a:bodyPr wrap="square" rtlCol="0">
            <a:spAutoFit/>
          </a:bodyPr>
          <a:lstStyle/>
          <a:p>
            <a:r>
              <a:rPr lang="en-US" dirty="0"/>
              <a:t>Cloud points of entry</a:t>
            </a:r>
          </a:p>
        </p:txBody>
      </p:sp>
      <p:sp>
        <p:nvSpPr>
          <p:cNvPr id="23" name="Rectangle 22"/>
          <p:cNvSpPr/>
          <p:nvPr/>
        </p:nvSpPr>
        <p:spPr>
          <a:xfrm>
            <a:off x="914400" y="5867400"/>
            <a:ext cx="12192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sale</a:t>
            </a:r>
          </a:p>
        </p:txBody>
      </p:sp>
      <p:sp>
        <p:nvSpPr>
          <p:cNvPr id="24" name="Rectangle 23"/>
          <p:cNvSpPr/>
          <p:nvPr/>
        </p:nvSpPr>
        <p:spPr>
          <a:xfrm>
            <a:off x="4114800" y="5486400"/>
            <a:ext cx="12192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Credit sale</a:t>
            </a:r>
          </a:p>
        </p:txBody>
      </p:sp>
      <p:sp>
        <p:nvSpPr>
          <p:cNvPr id="25" name="Rectangle 24"/>
          <p:cNvSpPr/>
          <p:nvPr/>
        </p:nvSpPr>
        <p:spPr>
          <a:xfrm>
            <a:off x="2590800" y="6105698"/>
            <a:ext cx="12192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a:t>
            </a:r>
          </a:p>
          <a:p>
            <a:pPr algn="ctr"/>
            <a:r>
              <a:rPr lang="en-US" dirty="0"/>
              <a:t>cash</a:t>
            </a:r>
          </a:p>
        </p:txBody>
      </p:sp>
      <p:sp>
        <p:nvSpPr>
          <p:cNvPr id="26" name="Rectangle 25"/>
          <p:cNvSpPr/>
          <p:nvPr/>
        </p:nvSpPr>
        <p:spPr>
          <a:xfrm>
            <a:off x="4114800" y="6134100"/>
            <a:ext cx="12192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treasury</a:t>
            </a:r>
          </a:p>
        </p:txBody>
      </p:sp>
      <p:sp>
        <p:nvSpPr>
          <p:cNvPr id="27" name="Rectangle 26"/>
          <p:cNvSpPr/>
          <p:nvPr/>
        </p:nvSpPr>
        <p:spPr>
          <a:xfrm>
            <a:off x="6651566" y="5753100"/>
            <a:ext cx="1752600" cy="533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Production</a:t>
            </a:r>
          </a:p>
        </p:txBody>
      </p:sp>
      <p:cxnSp>
        <p:nvCxnSpPr>
          <p:cNvPr id="29" name="Straight Arrow Connector 28"/>
          <p:cNvCxnSpPr/>
          <p:nvPr/>
        </p:nvCxnSpPr>
        <p:spPr>
          <a:xfrm flipV="1">
            <a:off x="2133600" y="5753100"/>
            <a:ext cx="1828800" cy="2667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a:endCxn id="25" idx="1"/>
          </p:cNvCxnSpPr>
          <p:nvPr/>
        </p:nvCxnSpPr>
        <p:spPr>
          <a:xfrm>
            <a:off x="2133600" y="6286500"/>
            <a:ext cx="457200" cy="858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a:stCxn id="25" idx="3"/>
          </p:cNvCxnSpPr>
          <p:nvPr/>
        </p:nvCxnSpPr>
        <p:spPr>
          <a:xfrm>
            <a:off x="3810000" y="6372398"/>
            <a:ext cx="25630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a:off x="5443450" y="5867400"/>
            <a:ext cx="1109750" cy="190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p:cNvCxnSpPr>
            <a:stCxn id="26" idx="3"/>
          </p:cNvCxnSpPr>
          <p:nvPr/>
        </p:nvCxnSpPr>
        <p:spPr>
          <a:xfrm flipV="1">
            <a:off x="5334000" y="6019800"/>
            <a:ext cx="1167938"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8" name="Elbow Connector 47"/>
          <p:cNvCxnSpPr/>
          <p:nvPr/>
        </p:nvCxnSpPr>
        <p:spPr>
          <a:xfrm>
            <a:off x="2313709" y="3428999"/>
            <a:ext cx="2410691" cy="1981201"/>
          </a:xfrm>
          <a:prstGeom prst="bentConnector3">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52400" y="5562600"/>
            <a:ext cx="1905000" cy="369332"/>
          </a:xfrm>
          <a:prstGeom prst="rect">
            <a:avLst/>
          </a:prstGeom>
          <a:noFill/>
        </p:spPr>
        <p:txBody>
          <a:bodyPr wrap="square" rtlCol="0">
            <a:spAutoFit/>
          </a:bodyPr>
          <a:lstStyle/>
          <a:p>
            <a:r>
              <a:rPr lang="en-US" dirty="0"/>
              <a:t>Processes</a:t>
            </a:r>
          </a:p>
        </p:txBody>
      </p:sp>
      <p:sp>
        <p:nvSpPr>
          <p:cNvPr id="51" name="Rounded Rectangle 50"/>
          <p:cNvSpPr/>
          <p:nvPr/>
        </p:nvSpPr>
        <p:spPr>
          <a:xfrm>
            <a:off x="3752503" y="3070167"/>
            <a:ext cx="1352897" cy="66363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Exception</a:t>
            </a:r>
          </a:p>
          <a:p>
            <a:pPr algn="ctr"/>
            <a:r>
              <a:rPr lang="en-US" sz="1400" dirty="0"/>
              <a:t>Selection</a:t>
            </a:r>
          </a:p>
          <a:p>
            <a:pPr algn="ctr"/>
            <a:r>
              <a:rPr lang="en-US" sz="1400" dirty="0"/>
              <a:t>methods</a:t>
            </a:r>
          </a:p>
        </p:txBody>
      </p:sp>
      <p:sp>
        <p:nvSpPr>
          <p:cNvPr id="52" name="Rectangle 51"/>
          <p:cNvSpPr/>
          <p:nvPr/>
        </p:nvSpPr>
        <p:spPr>
          <a:xfrm>
            <a:off x="5562600" y="3886200"/>
            <a:ext cx="1508066"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Auditor</a:t>
            </a:r>
          </a:p>
          <a:p>
            <a:pPr algn="ctr"/>
            <a:r>
              <a:rPr lang="en-US" sz="1400" dirty="0"/>
              <a:t>Exception evaluation</a:t>
            </a:r>
          </a:p>
        </p:txBody>
      </p:sp>
      <p:sp>
        <p:nvSpPr>
          <p:cNvPr id="53" name="TextBox 52"/>
          <p:cNvSpPr txBox="1"/>
          <p:nvPr/>
        </p:nvSpPr>
        <p:spPr>
          <a:xfrm>
            <a:off x="6858000" y="4876800"/>
            <a:ext cx="1752600" cy="707886"/>
          </a:xfrm>
          <a:prstGeom prst="rect">
            <a:avLst/>
          </a:prstGeom>
          <a:noFill/>
        </p:spPr>
        <p:txBody>
          <a:bodyPr wrap="square" rtlCol="0">
            <a:spAutoFit/>
          </a:bodyPr>
          <a:lstStyle/>
          <a:p>
            <a:r>
              <a:rPr lang="en-US" sz="2000" b="1" dirty="0"/>
              <a:t>Assurance</a:t>
            </a:r>
          </a:p>
          <a:p>
            <a:r>
              <a:rPr lang="en-US" sz="2000" b="1" dirty="0"/>
              <a:t>Ecosystem</a:t>
            </a:r>
          </a:p>
        </p:txBody>
      </p:sp>
      <p:grpSp>
        <p:nvGrpSpPr>
          <p:cNvPr id="30" name="Group 29"/>
          <p:cNvGrpSpPr/>
          <p:nvPr/>
        </p:nvGrpSpPr>
        <p:grpSpPr>
          <a:xfrm>
            <a:off x="7452775" y="1443521"/>
            <a:ext cx="1665594" cy="3532994"/>
            <a:chOff x="7452775" y="1443521"/>
            <a:chExt cx="1665594" cy="3532994"/>
          </a:xfrm>
        </p:grpSpPr>
        <p:grpSp>
          <p:nvGrpSpPr>
            <p:cNvPr id="28" name="Group 27"/>
            <p:cNvGrpSpPr/>
            <p:nvPr/>
          </p:nvGrpSpPr>
          <p:grpSpPr>
            <a:xfrm>
              <a:off x="7813270" y="1443521"/>
              <a:ext cx="1305099" cy="2861779"/>
              <a:chOff x="7813270" y="1443521"/>
              <a:chExt cx="1305099" cy="2861779"/>
            </a:xfrm>
          </p:grpSpPr>
          <p:sp>
            <p:nvSpPr>
              <p:cNvPr id="43" name="Down Arrow 42"/>
              <p:cNvSpPr/>
              <p:nvPr/>
            </p:nvSpPr>
            <p:spPr>
              <a:xfrm rot="16200000">
                <a:off x="7873538" y="1936865"/>
                <a:ext cx="838200" cy="95873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p:cNvSpPr/>
              <p:nvPr/>
            </p:nvSpPr>
            <p:spPr>
              <a:xfrm rot="16200000">
                <a:off x="8219902" y="1383253"/>
                <a:ext cx="838200" cy="95873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rot="16200000">
                <a:off x="8122643" y="2644833"/>
                <a:ext cx="838200" cy="95873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rot="16200000">
                <a:off x="8097636" y="3406832"/>
                <a:ext cx="838200" cy="95873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7452775" y="4053185"/>
              <a:ext cx="1219200" cy="923330"/>
            </a:xfrm>
            <a:prstGeom prst="rect">
              <a:avLst/>
            </a:prstGeom>
            <a:noFill/>
          </p:spPr>
          <p:txBody>
            <a:bodyPr wrap="square" rtlCol="0">
              <a:spAutoFit/>
            </a:bodyPr>
            <a:lstStyle/>
            <a:p>
              <a:r>
                <a:rPr lang="en-US" dirty="0"/>
                <a:t>Cloud points of exit</a:t>
              </a:r>
            </a:p>
          </p:txBody>
        </p:sp>
      </p:grpSp>
      <p:sp>
        <p:nvSpPr>
          <p:cNvPr id="55" name="Down Arrow 54"/>
          <p:cNvSpPr/>
          <p:nvPr/>
        </p:nvSpPr>
        <p:spPr>
          <a:xfrm rot="16200000">
            <a:off x="8219902" y="5975546"/>
            <a:ext cx="838200" cy="958735"/>
          </a:xfrm>
          <a:prstGeom prst="downArrow">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delivery</a:t>
            </a:r>
          </a:p>
        </p:txBody>
      </p:sp>
    </p:spTree>
    <p:extLst>
      <p:ext uri="{BB962C8B-B14F-4D97-AF65-F5344CB8AC3E}">
        <p14:creationId xmlns:p14="http://schemas.microsoft.com/office/powerpoint/2010/main" val="7023545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4" grpId="0" animBg="1"/>
      <p:bldP spid="5" grpId="0" animBg="1"/>
      <p:bldP spid="6" grpId="0" animBg="1"/>
      <p:bldP spid="7" grpId="0" animBg="1"/>
      <p:bldP spid="8" grpId="0" animBg="1"/>
      <p:bldP spid="9" grpId="0" animBg="1"/>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51" grpId="0" animBg="1"/>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a:t>Multidimensional Clustering for audit fault detection</a:t>
            </a:r>
          </a:p>
        </p:txBody>
      </p:sp>
      <p:sp>
        <p:nvSpPr>
          <p:cNvPr id="47107" name="Rectangle 3"/>
          <p:cNvSpPr>
            <a:spLocks noGrp="1" noChangeArrowheads="1"/>
          </p:cNvSpPr>
          <p:nvPr>
            <p:ph type="subTitle" idx="1"/>
          </p:nvPr>
        </p:nvSpPr>
        <p:spPr/>
        <p:txBody>
          <a:bodyPr/>
          <a:lstStyle/>
          <a:p>
            <a:pPr eaLnBrk="1" hangingPunct="1"/>
            <a:r>
              <a:rPr lang="en-US" b="1"/>
              <a:t>Sutapat Thiprungsri</a:t>
            </a:r>
          </a:p>
          <a:p>
            <a:pPr eaLnBrk="1" hangingPunct="1"/>
            <a:r>
              <a:rPr lang="en-US" b="1"/>
              <a:t>Miklos A. Vasarhelyi</a:t>
            </a:r>
          </a:p>
        </p:txBody>
      </p:sp>
      <p:sp>
        <p:nvSpPr>
          <p:cNvPr id="25604" name="Slide Number Placeholder 3"/>
          <p:cNvSpPr>
            <a:spLocks noGrp="1"/>
          </p:cNvSpPr>
          <p:nvPr>
            <p:ph type="sldNum" sz="quarter" idx="10"/>
          </p:nvPr>
        </p:nvSpPr>
        <p:spPr>
          <a:xfrm>
            <a:off x="6437344" y="5951810"/>
            <a:ext cx="2133600" cy="365125"/>
          </a:xfrm>
          <a:prstGeom prst="rect">
            <a:avLst/>
          </a:prstGeom>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latin typeface="Verdana" panose="020B0604030504040204" pitchFamily="34" charset="0"/>
            </a:endParaRPr>
          </a:p>
        </p:txBody>
      </p:sp>
    </p:spTree>
    <p:extLst>
      <p:ext uri="{BB962C8B-B14F-4D97-AF65-F5344CB8AC3E}">
        <p14:creationId xmlns:p14="http://schemas.microsoft.com/office/powerpoint/2010/main" val="854979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304A95-22B7-4C7C-9B4F-AD77EF92F56D}" type="slidenum">
              <a:rPr lang="en-US">
                <a:solidFill>
                  <a:srgbClr val="5F5F5F"/>
                </a:solidFill>
              </a:rPr>
              <a:pPr eaLnBrk="1" hangingPunct="1"/>
              <a:t>43</a:t>
            </a:fld>
            <a:endParaRPr lang="en-US">
              <a:solidFill>
                <a:srgbClr val="5F5F5F"/>
              </a:solidFill>
            </a:endParaRPr>
          </a:p>
        </p:txBody>
      </p:sp>
      <p:sp>
        <p:nvSpPr>
          <p:cNvPr id="48131"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EA0D12B-D8D9-4B78-B741-2BB7609A0A1B}" type="slidenum">
              <a:rPr lang="en-US" sz="1400">
                <a:solidFill>
                  <a:srgbClr val="5F5F5F"/>
                </a:solidFill>
              </a:rPr>
              <a:pPr algn="r" eaLnBrk="1" hangingPunct="1"/>
              <a:t>43</a:t>
            </a:fld>
            <a:endParaRPr lang="en-US" sz="1400">
              <a:solidFill>
                <a:srgbClr val="5F5F5F"/>
              </a:solidFill>
            </a:endParaRPr>
          </a:p>
        </p:txBody>
      </p:sp>
      <p:sp>
        <p:nvSpPr>
          <p:cNvPr id="48132"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8802745-EF58-4CDD-80D0-71EC02CA4B76}" type="slidenum">
              <a:rPr lang="en-US" sz="1400">
                <a:solidFill>
                  <a:srgbClr val="5F5F5F"/>
                </a:solidFill>
              </a:rPr>
              <a:pPr algn="r" eaLnBrk="1" hangingPunct="1"/>
              <a:t>43</a:t>
            </a:fld>
            <a:endParaRPr lang="en-US" sz="1400">
              <a:solidFill>
                <a:srgbClr val="5F5F5F"/>
              </a:solidFill>
            </a:endParaRPr>
          </a:p>
        </p:txBody>
      </p:sp>
      <p:sp>
        <p:nvSpPr>
          <p:cNvPr id="48133" name="Rectangle 2"/>
          <p:cNvSpPr>
            <a:spLocks noGrp="1" noChangeArrowheads="1"/>
          </p:cNvSpPr>
          <p:nvPr>
            <p:ph type="title" idx="4294967295"/>
          </p:nvPr>
        </p:nvSpPr>
        <p:spPr/>
        <p:txBody>
          <a:bodyPr/>
          <a:lstStyle/>
          <a:p>
            <a:r>
              <a:rPr lang="en-US"/>
              <a:t>Metlife</a:t>
            </a:r>
          </a:p>
        </p:txBody>
      </p:sp>
      <p:sp>
        <p:nvSpPr>
          <p:cNvPr id="185347" name="Rectangle 3"/>
          <p:cNvSpPr>
            <a:spLocks noGrp="1" noChangeArrowheads="1"/>
          </p:cNvSpPr>
          <p:nvPr>
            <p:ph type="body" idx="4294967295"/>
          </p:nvPr>
        </p:nvSpPr>
        <p:spPr/>
        <p:txBody>
          <a:bodyPr/>
          <a:lstStyle/>
          <a:p>
            <a:r>
              <a:rPr lang="en-US"/>
              <a:t>Data stream of over 200K wire transfers</a:t>
            </a:r>
          </a:p>
          <a:p>
            <a:r>
              <a:rPr lang="en-US"/>
              <a:t>Data only currently available for the wires and the records possess little information</a:t>
            </a:r>
          </a:p>
          <a:p>
            <a:r>
              <a:rPr lang="en-US"/>
              <a:t>Little context knowledge of the major feeding streams</a:t>
            </a:r>
          </a:p>
          <a:p>
            <a:r>
              <a:rPr lang="en-US"/>
              <a:t>No fraud training data available</a:t>
            </a:r>
          </a:p>
          <a:p>
            <a:r>
              <a:rPr lang="en-US"/>
              <a:t>Worked during the audit supplementing the audit team work</a:t>
            </a:r>
          </a:p>
          <a:p>
            <a:r>
              <a:rPr lang="en-US"/>
              <a:t>Developed a series of data filters relating to specific conditions and trends</a:t>
            </a:r>
          </a:p>
          <a:p>
            <a:r>
              <a:rPr lang="en-US"/>
              <a:t>Working on an aggregate weighting model</a:t>
            </a:r>
          </a:p>
          <a:p>
            <a:r>
              <a:rPr lang="en-US"/>
              <a:t>Need in the field verification of picked data</a:t>
            </a:r>
          </a:p>
        </p:txBody>
      </p:sp>
      <p:sp>
        <p:nvSpPr>
          <p:cNvPr id="2" name="Rectangle 1"/>
          <p:cNvSpPr/>
          <p:nvPr/>
        </p:nvSpPr>
        <p:spPr>
          <a:xfrm rot="2308242">
            <a:off x="132327" y="2967335"/>
            <a:ext cx="8879354" cy="1754326"/>
          </a:xfrm>
          <a:prstGeom prst="rect">
            <a:avLst/>
          </a:prstGeom>
          <a:noFill/>
        </p:spPr>
        <p:txBody>
          <a:bodyPr wrap="none">
            <a:spAutoFit/>
          </a:bodyPr>
          <a:lstStyle/>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Insurance monitoring and </a:t>
            </a:r>
          </a:p>
          <a:p>
            <a:pPr algn="ctr">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assessment</a:t>
            </a:r>
          </a:p>
        </p:txBody>
      </p:sp>
      <p:sp>
        <p:nvSpPr>
          <p:cNvPr id="4" name="Rectangle 3"/>
          <p:cNvSpPr/>
          <p:nvPr/>
        </p:nvSpPr>
        <p:spPr>
          <a:xfrm rot="2414374">
            <a:off x="630060" y="4308324"/>
            <a:ext cx="492346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FF0000"/>
                </a:solidFill>
                <a:effectLst>
                  <a:outerShdw blurRad="76200" dist="50800" dir="5400000" algn="tl" rotWithShape="0">
                    <a:srgbClr val="000000">
                      <a:alpha val="65000"/>
                    </a:srgbClr>
                  </a:outerShdw>
                </a:effectLst>
              </a:rPr>
              <a:t>Wire transfers</a:t>
            </a:r>
          </a:p>
        </p:txBody>
      </p:sp>
    </p:spTree>
    <p:extLst>
      <p:ext uri="{BB962C8B-B14F-4D97-AF65-F5344CB8AC3E}">
        <p14:creationId xmlns:p14="http://schemas.microsoft.com/office/powerpoint/2010/main" val="1849483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53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53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534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534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a:lstStyle/>
          <a:p>
            <a:pPr eaLnBrk="1" hangingPunct="1"/>
            <a:endParaRPr lang="en-US"/>
          </a:p>
        </p:txBody>
      </p:sp>
      <p:sp>
        <p:nvSpPr>
          <p:cNvPr id="52227" name="Content Placeholder 2"/>
          <p:cNvSpPr>
            <a:spLocks noGrp="1"/>
          </p:cNvSpPr>
          <p:nvPr>
            <p:ph idx="4294967295"/>
          </p:nvPr>
        </p:nvSpPr>
        <p:spPr/>
        <p:txBody>
          <a:bodyPr/>
          <a:lstStyle/>
          <a:p>
            <a:pPr eaLnBrk="1" hangingPunct="1"/>
            <a:endParaRPr lang="en-US"/>
          </a:p>
        </p:txBody>
      </p:sp>
      <p:pic>
        <p:nvPicPr>
          <p:cNvPr id="5222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39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Box 5"/>
          <p:cNvSpPr txBox="1">
            <a:spLocks noChangeArrowheads="1"/>
          </p:cNvSpPr>
          <p:nvPr/>
        </p:nvSpPr>
        <p:spPr bwMode="auto">
          <a:xfrm>
            <a:off x="3429000" y="2057400"/>
            <a:ext cx="2362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atin typeface="Calibri" panose="020F0502020204030204" pitchFamily="34" charset="0"/>
              </a:rPr>
              <a:t>Analyzing individual variables, we will be able to see clearly that some claims have rare values </a:t>
            </a:r>
          </a:p>
        </p:txBody>
      </p:sp>
      <p:sp>
        <p:nvSpPr>
          <p:cNvPr id="27654" name="Slide Number Placeholder 5"/>
          <p:cNvSpPr>
            <a:spLocks noGrp="1"/>
          </p:cNvSpPr>
          <p:nvPr>
            <p:ph type="sldNum" sz="quarter" idx="10"/>
          </p:nvPr>
        </p:nvSpPr>
        <p:spPr>
          <a:xfrm>
            <a:off x="65532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D61E28-CBD1-46FC-B388-24D92F382616}" type="slidenum">
              <a:rPr lang="en-US">
                <a:latin typeface="Verdana" panose="020B0604030504040204" pitchFamily="34" charset="0"/>
              </a:rPr>
              <a:pPr eaLnBrk="1" hangingPunct="1"/>
              <a:t>44</a:t>
            </a:fld>
            <a:endParaRPr lang="en-US">
              <a:latin typeface="Verdana" panose="020B0604030504040204" pitchFamily="34" charset="0"/>
            </a:endParaRPr>
          </a:p>
        </p:txBody>
      </p:sp>
      <p:sp>
        <p:nvSpPr>
          <p:cNvPr id="52231" name="Curved Left Arrow 1">
            <a:hlinkClick r:id="rId4" action="ppaction://hlinksldjump"/>
          </p:cNvPr>
          <p:cNvSpPr>
            <a:spLocks noChangeArrowheads="1"/>
          </p:cNvSpPr>
          <p:nvPr/>
        </p:nvSpPr>
        <p:spPr bwMode="auto">
          <a:xfrm>
            <a:off x="8305800" y="5486400"/>
            <a:ext cx="533400" cy="457200"/>
          </a:xfrm>
          <a:prstGeom prst="curvedLeftArrow">
            <a:avLst>
              <a:gd name="adj1" fmla="val 25000"/>
              <a:gd name="adj2" fmla="val 50000"/>
              <a:gd name="adj3" fmla="val 25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52232" name="Right Arrow 7">
            <a:hlinkClick r:id="rId5" action="ppaction://hlinksldjump"/>
          </p:cNvPr>
          <p:cNvSpPr>
            <a:spLocks noChangeArrowheads="1"/>
          </p:cNvSpPr>
          <p:nvPr/>
        </p:nvSpPr>
        <p:spPr bwMode="auto">
          <a:xfrm>
            <a:off x="6629400" y="5638800"/>
            <a:ext cx="914400" cy="3048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Tree>
    <p:extLst>
      <p:ext uri="{BB962C8B-B14F-4D97-AF65-F5344CB8AC3E}">
        <p14:creationId xmlns:p14="http://schemas.microsoft.com/office/powerpoint/2010/main" val="4059972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dirty="0"/>
              <a:t>Applying outlier detection in Accounting and Auditing </a:t>
            </a:r>
          </a:p>
        </p:txBody>
      </p:sp>
      <p:sp>
        <p:nvSpPr>
          <p:cNvPr id="47107" name="Rectangle 3"/>
          <p:cNvSpPr>
            <a:spLocks noGrp="1" noChangeArrowheads="1"/>
          </p:cNvSpPr>
          <p:nvPr>
            <p:ph type="subTitle" idx="1"/>
          </p:nvPr>
        </p:nvSpPr>
        <p:spPr/>
        <p:txBody>
          <a:bodyPr/>
          <a:lstStyle/>
          <a:p>
            <a:pPr eaLnBrk="1" hangingPunct="1"/>
            <a:r>
              <a:rPr lang="en-US" b="1" dirty="0"/>
              <a:t>R</a:t>
            </a:r>
            <a:r>
              <a:rPr lang="en-US" altLang="zh-CN" b="1" dirty="0"/>
              <a:t>utgers University</a:t>
            </a:r>
          </a:p>
          <a:p>
            <a:pPr eaLnBrk="1" hangingPunct="1"/>
            <a:r>
              <a:rPr lang="en-US" b="1" dirty="0" err="1"/>
              <a:t>CarLab</a:t>
            </a:r>
            <a:endParaRPr lang="en-US" b="1" dirty="0"/>
          </a:p>
        </p:txBody>
      </p:sp>
    </p:spTree>
    <p:extLst>
      <p:ext uri="{BB962C8B-B14F-4D97-AF65-F5344CB8AC3E}">
        <p14:creationId xmlns:p14="http://schemas.microsoft.com/office/powerpoint/2010/main" val="3406403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9401-6B0E-4C22-8DD8-212763D77150}"/>
              </a:ext>
            </a:extLst>
          </p:cNvPr>
          <p:cNvSpPr>
            <a:spLocks noGrp="1"/>
          </p:cNvSpPr>
          <p:nvPr>
            <p:ph type="sldNum" sz="quarter" idx="10"/>
          </p:nvPr>
        </p:nvSpPr>
        <p:spPr/>
        <p:txBody>
          <a:bodyPr/>
          <a:lstStyle/>
          <a:p>
            <a:fld id="{5744759D-0EFF-4FB2-9CCE-04E00944F0FE}" type="slidenum">
              <a:rPr lang="en-US" smtClean="0"/>
              <a:pPr/>
              <a:t>46</a:t>
            </a:fld>
            <a:endParaRPr lang="en-US" dirty="0"/>
          </a:p>
        </p:txBody>
      </p:sp>
      <p:grpSp>
        <p:nvGrpSpPr>
          <p:cNvPr id="5" name="Group 4">
            <a:extLst>
              <a:ext uri="{FF2B5EF4-FFF2-40B4-BE49-F238E27FC236}">
                <a16:creationId xmlns:a16="http://schemas.microsoft.com/office/drawing/2014/main" id="{7171395C-EFA0-4D5E-A6F2-80B7B07A7929}"/>
              </a:ext>
            </a:extLst>
          </p:cNvPr>
          <p:cNvGrpSpPr/>
          <p:nvPr/>
        </p:nvGrpSpPr>
        <p:grpSpPr>
          <a:xfrm>
            <a:off x="2327607" y="1409046"/>
            <a:ext cx="4488786" cy="4488786"/>
            <a:chOff x="522054" y="0"/>
            <a:chExt cx="4488786" cy="4488786"/>
          </a:xfrm>
        </p:grpSpPr>
        <p:sp>
          <p:nvSpPr>
            <p:cNvPr id="6" name="Oval 5">
              <a:extLst>
                <a:ext uri="{FF2B5EF4-FFF2-40B4-BE49-F238E27FC236}">
                  <a16:creationId xmlns:a16="http://schemas.microsoft.com/office/drawing/2014/main" id="{8BC180B4-EF64-41A8-B959-37F0400AF1A6}"/>
                </a:ext>
              </a:extLst>
            </p:cNvPr>
            <p:cNvSpPr/>
            <p:nvPr/>
          </p:nvSpPr>
          <p:spPr>
            <a:xfrm>
              <a:off x="522054" y="0"/>
              <a:ext cx="4488786" cy="4488786"/>
            </a:xfrm>
            <a:prstGeom prst="ellipse">
              <a:avLst/>
            </a:prstGeom>
            <a:solidFill>
              <a:schemeClr val="accent1">
                <a:lumMod val="2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35A5C35A-88F3-484D-91EA-7651EE0B168E}"/>
                </a:ext>
              </a:extLst>
            </p:cNvPr>
            <p:cNvSpPr txBox="1"/>
            <p:nvPr/>
          </p:nvSpPr>
          <p:spPr>
            <a:xfrm>
              <a:off x="2138915" y="224439"/>
              <a:ext cx="1255064" cy="6733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t>Artificial Intelligence</a:t>
              </a:r>
            </a:p>
          </p:txBody>
        </p:sp>
      </p:grpSp>
      <p:grpSp>
        <p:nvGrpSpPr>
          <p:cNvPr id="8" name="Group 7">
            <a:extLst>
              <a:ext uri="{FF2B5EF4-FFF2-40B4-BE49-F238E27FC236}">
                <a16:creationId xmlns:a16="http://schemas.microsoft.com/office/drawing/2014/main" id="{A503205E-DF65-4CCB-B0F4-B70A9A7144AD}"/>
              </a:ext>
            </a:extLst>
          </p:cNvPr>
          <p:cNvGrpSpPr/>
          <p:nvPr/>
        </p:nvGrpSpPr>
        <p:grpSpPr>
          <a:xfrm>
            <a:off x="2776486" y="2306802"/>
            <a:ext cx="3591028" cy="3591028"/>
            <a:chOff x="2276371" y="0"/>
            <a:chExt cx="3591028" cy="3591028"/>
          </a:xfrm>
        </p:grpSpPr>
        <p:sp>
          <p:nvSpPr>
            <p:cNvPr id="9" name="Oval 8">
              <a:extLst>
                <a:ext uri="{FF2B5EF4-FFF2-40B4-BE49-F238E27FC236}">
                  <a16:creationId xmlns:a16="http://schemas.microsoft.com/office/drawing/2014/main" id="{5B245E80-B5E1-4C6F-A228-D4D45988B32B}"/>
                </a:ext>
              </a:extLst>
            </p:cNvPr>
            <p:cNvSpPr/>
            <p:nvPr/>
          </p:nvSpPr>
          <p:spPr>
            <a:xfrm>
              <a:off x="2276371" y="0"/>
              <a:ext cx="3591028" cy="3591028"/>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Oval 4">
              <a:extLst>
                <a:ext uri="{FF2B5EF4-FFF2-40B4-BE49-F238E27FC236}">
                  <a16:creationId xmlns:a16="http://schemas.microsoft.com/office/drawing/2014/main" id="{0AFF94B1-0F12-4BA1-96B0-B1E4CBFE3F7C}"/>
                </a:ext>
              </a:extLst>
            </p:cNvPr>
            <p:cNvSpPr txBox="1"/>
            <p:nvPr/>
          </p:nvSpPr>
          <p:spPr>
            <a:xfrm>
              <a:off x="3444353" y="215461"/>
              <a:ext cx="1255064" cy="646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t>Machine Learning</a:t>
              </a:r>
            </a:p>
          </p:txBody>
        </p:sp>
      </p:grpSp>
      <p:grpSp>
        <p:nvGrpSpPr>
          <p:cNvPr id="11" name="Group 10">
            <a:extLst>
              <a:ext uri="{FF2B5EF4-FFF2-40B4-BE49-F238E27FC236}">
                <a16:creationId xmlns:a16="http://schemas.microsoft.com/office/drawing/2014/main" id="{DCC0D364-621B-433D-8910-E8CEDC327C53}"/>
              </a:ext>
            </a:extLst>
          </p:cNvPr>
          <p:cNvGrpSpPr/>
          <p:nvPr/>
        </p:nvGrpSpPr>
        <p:grpSpPr>
          <a:xfrm>
            <a:off x="3225364" y="3186603"/>
            <a:ext cx="2693271" cy="2693271"/>
            <a:chOff x="280477" y="198215"/>
            <a:chExt cx="2693271" cy="2693271"/>
          </a:xfrm>
        </p:grpSpPr>
        <p:sp>
          <p:nvSpPr>
            <p:cNvPr id="12" name="Oval 11">
              <a:extLst>
                <a:ext uri="{FF2B5EF4-FFF2-40B4-BE49-F238E27FC236}">
                  <a16:creationId xmlns:a16="http://schemas.microsoft.com/office/drawing/2014/main" id="{0D9A6FC8-F310-4220-BB26-4209FD265490}"/>
                </a:ext>
              </a:extLst>
            </p:cNvPr>
            <p:cNvSpPr/>
            <p:nvPr/>
          </p:nvSpPr>
          <p:spPr>
            <a:xfrm>
              <a:off x="280477" y="198215"/>
              <a:ext cx="2693271" cy="2693271"/>
            </a:xfrm>
            <a:prstGeom prst="ellipse">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id="{162C6FDA-9E0E-4A5D-9330-83FCDFEE0F78}"/>
                </a:ext>
              </a:extLst>
            </p:cNvPr>
            <p:cNvSpPr txBox="1"/>
            <p:nvPr/>
          </p:nvSpPr>
          <p:spPr>
            <a:xfrm>
              <a:off x="999580" y="400211"/>
              <a:ext cx="1255064" cy="605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kern="1200" dirty="0"/>
                <a:t>Unsupervised Learning </a:t>
              </a:r>
            </a:p>
          </p:txBody>
        </p:sp>
      </p:grpSp>
      <p:grpSp>
        <p:nvGrpSpPr>
          <p:cNvPr id="14" name="Group 13">
            <a:extLst>
              <a:ext uri="{FF2B5EF4-FFF2-40B4-BE49-F238E27FC236}">
                <a16:creationId xmlns:a16="http://schemas.microsoft.com/office/drawing/2014/main" id="{424CE582-286F-477E-861E-0B264759078C}"/>
              </a:ext>
            </a:extLst>
          </p:cNvPr>
          <p:cNvGrpSpPr/>
          <p:nvPr/>
        </p:nvGrpSpPr>
        <p:grpSpPr>
          <a:xfrm>
            <a:off x="3755266" y="4066404"/>
            <a:ext cx="1795514" cy="1795514"/>
            <a:chOff x="2174835" y="4228432"/>
            <a:chExt cx="1795514" cy="1795514"/>
          </a:xfrm>
        </p:grpSpPr>
        <p:sp>
          <p:nvSpPr>
            <p:cNvPr id="15" name="Oval 14">
              <a:extLst>
                <a:ext uri="{FF2B5EF4-FFF2-40B4-BE49-F238E27FC236}">
                  <a16:creationId xmlns:a16="http://schemas.microsoft.com/office/drawing/2014/main" id="{18207D3C-004C-4C94-8422-8F127F7AA175}"/>
                </a:ext>
              </a:extLst>
            </p:cNvPr>
            <p:cNvSpPr/>
            <p:nvPr/>
          </p:nvSpPr>
          <p:spPr>
            <a:xfrm>
              <a:off x="2174835" y="4228432"/>
              <a:ext cx="1795514" cy="179551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27D8B60E-555A-4420-99AD-F39B2020F859}"/>
                </a:ext>
              </a:extLst>
            </p:cNvPr>
            <p:cNvSpPr txBox="1"/>
            <p:nvPr/>
          </p:nvSpPr>
          <p:spPr>
            <a:xfrm>
              <a:off x="2437782" y="4937664"/>
              <a:ext cx="1269620" cy="897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t>Outlier Detection </a:t>
              </a:r>
            </a:p>
          </p:txBody>
        </p:sp>
      </p:grpSp>
    </p:spTree>
    <p:extLst>
      <p:ext uri="{BB962C8B-B14F-4D97-AF65-F5344CB8AC3E}">
        <p14:creationId xmlns:p14="http://schemas.microsoft.com/office/powerpoint/2010/main" val="360755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91B0-D858-4033-966B-83BCA1649E24}"/>
              </a:ext>
            </a:extLst>
          </p:cNvPr>
          <p:cNvSpPr>
            <a:spLocks noGrp="1"/>
          </p:cNvSpPr>
          <p:nvPr>
            <p:ph type="title"/>
          </p:nvPr>
        </p:nvSpPr>
        <p:spPr/>
        <p:txBody>
          <a:bodyPr>
            <a:normAutofit/>
          </a:bodyPr>
          <a:lstStyle/>
          <a:p>
            <a:r>
              <a:rPr lang="en-US" sz="2400" b="1" dirty="0">
                <a:latin typeface="Times New Roman" panose="02020603050405020304" pitchFamily="18" charset="0"/>
                <a:cs typeface="Times New Roman" panose="02020603050405020304" pitchFamily="18" charset="0"/>
              </a:rPr>
              <a:t>Outlier Detection </a:t>
            </a:r>
          </a:p>
        </p:txBody>
      </p:sp>
      <p:sp>
        <p:nvSpPr>
          <p:cNvPr id="3" name="Content Placeholder 2">
            <a:extLst>
              <a:ext uri="{FF2B5EF4-FFF2-40B4-BE49-F238E27FC236}">
                <a16:creationId xmlns:a16="http://schemas.microsoft.com/office/drawing/2014/main" id="{39BF8AAE-B4FB-45D0-8CC9-D3DE8FAA4A85}"/>
              </a:ext>
            </a:extLst>
          </p:cNvPr>
          <p:cNvSpPr>
            <a:spLocks noGrp="1"/>
          </p:cNvSpPr>
          <p:nvPr>
            <p:ph idx="1"/>
          </p:nvPr>
        </p:nvSpPr>
        <p:spPr>
          <a:xfrm>
            <a:off x="628650" y="2028825"/>
            <a:ext cx="7886700" cy="3609975"/>
          </a:xfrm>
        </p:spPr>
        <p:txBody>
          <a:bodyPr/>
          <a:lstStyle/>
          <a:p>
            <a:r>
              <a:rPr lang="en-US" sz="1800"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An outlier is an observation which deviates so much from the other observations as to arouse suspicions that it was generated by a different mechanism (</a:t>
            </a:r>
            <a:r>
              <a:rPr lang="en-US" sz="1800" i="1" dirty="0">
                <a:latin typeface="Times New Roman" panose="02020603050405020304" pitchFamily="18" charset="0"/>
                <a:ea typeface="Times New Roman" panose="02020603050405020304" pitchFamily="18" charset="0"/>
                <a:cs typeface="Times New Roman" panose="02020603050405020304" pitchFamily="18" charset="0"/>
              </a:rPr>
              <a:t>Hawkins 1980)</a:t>
            </a:r>
            <a:r>
              <a:rPr lang="en-US" sz="1800" i="1"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a:t>
            </a:r>
          </a:p>
          <a:p>
            <a:r>
              <a:rPr lang="en-US" sz="1800" dirty="0">
                <a:latin typeface="Times New Roman" panose="02020603050405020304" pitchFamily="18" charset="0"/>
                <a:ea typeface="Times New Roman" panose="02020603050405020304" pitchFamily="18" charset="0"/>
              </a:rPr>
              <a:t>semantically close to audit terminology such as audit exceptions and transaction anomalies</a:t>
            </a:r>
          </a:p>
          <a:p>
            <a:r>
              <a:rPr lang="en-US" sz="1800" dirty="0">
                <a:latin typeface="Times New Roman" panose="02020603050405020304" pitchFamily="18" charset="0"/>
                <a:cs typeface="Times New Roman" panose="02020603050405020304" pitchFamily="18" charset="0"/>
              </a:rPr>
              <a:t>An outlier often contains useful information about abnormal characteristics of the systems and entities: </a:t>
            </a:r>
          </a:p>
          <a:p>
            <a:pPr lvl="1"/>
            <a:r>
              <a:rPr lang="en-US" dirty="0">
                <a:effectLst/>
                <a:latin typeface="Times New Roman" panose="02020603050405020304" pitchFamily="18" charset="0"/>
                <a:ea typeface="Times New Roman" panose="02020603050405020304" pitchFamily="18" charset="0"/>
              </a:rPr>
              <a:t>Abnormal debit/credit amount, occurrence time, counterparty, etc.</a:t>
            </a:r>
          </a:p>
          <a:p>
            <a:pPr lvl="1"/>
            <a:r>
              <a:rPr lang="en-US" dirty="0">
                <a:latin typeface="Times New Roman" panose="02020603050405020304" pitchFamily="18" charset="0"/>
                <a:cs typeface="Times New Roman" panose="02020603050405020304" pitchFamily="18" charset="0"/>
              </a:rPr>
              <a:t>Possible reasons: </a:t>
            </a:r>
            <a:r>
              <a:rPr lang="en-US" dirty="0">
                <a:effectLst/>
                <a:latin typeface="Times New Roman" panose="02020603050405020304" pitchFamily="18" charset="0"/>
                <a:ea typeface="Times New Roman" panose="02020603050405020304" pitchFamily="18" charset="0"/>
              </a:rPr>
              <a:t>mechanical faults, changes in system behavior, fraudulent behavior, human error etc.</a:t>
            </a:r>
          </a:p>
          <a:p>
            <a:r>
              <a:rPr lang="en-US" sz="1800" dirty="0">
                <a:latin typeface="Times New Roman" panose="02020603050405020304" pitchFamily="18" charset="0"/>
                <a:cs typeface="Times New Roman" panose="02020603050405020304" pitchFamily="18" charset="0"/>
              </a:rPr>
              <a:t>Ten popular outlier detection algorithms: </a:t>
            </a:r>
          </a:p>
          <a:p>
            <a:endParaRPr lang="en-US"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ea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8FA96F86-2F18-BB4B-9E6A-DBE7DC2A2ADD}"/>
              </a:ext>
            </a:extLst>
          </p:cNvPr>
          <p:cNvSpPr>
            <a:spLocks noGrp="1"/>
          </p:cNvSpPr>
          <p:nvPr>
            <p:ph type="sldNum" sz="quarter" idx="10"/>
          </p:nvPr>
        </p:nvSpPr>
        <p:spPr/>
        <p:txBody>
          <a:bodyPr/>
          <a:lstStyle/>
          <a:p>
            <a:fld id="{5744759D-0EFF-4FB2-9CCE-04E00944F0FE}" type="slidenum">
              <a:rPr lang="en-US" smtClean="0"/>
              <a:pPr/>
              <a:t>47</a:t>
            </a:fld>
            <a:endParaRPr lang="en-US" dirty="0"/>
          </a:p>
        </p:txBody>
      </p:sp>
    </p:spTree>
    <p:extLst>
      <p:ext uri="{BB962C8B-B14F-4D97-AF65-F5344CB8AC3E}">
        <p14:creationId xmlns:p14="http://schemas.microsoft.com/office/powerpoint/2010/main" val="2454954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scatter chart&#10;&#10;Description automatically generated">
            <a:extLst>
              <a:ext uri="{FF2B5EF4-FFF2-40B4-BE49-F238E27FC236}">
                <a16:creationId xmlns:a16="http://schemas.microsoft.com/office/drawing/2014/main" id="{36D3DE8A-4869-4D1B-AF47-AE33BC76BE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858" y="1367617"/>
            <a:ext cx="5706751" cy="4542942"/>
          </a:xfrm>
        </p:spPr>
      </p:pic>
      <p:sp>
        <p:nvSpPr>
          <p:cNvPr id="4" name="Slide Number Placeholder 3">
            <a:extLst>
              <a:ext uri="{FF2B5EF4-FFF2-40B4-BE49-F238E27FC236}">
                <a16:creationId xmlns:a16="http://schemas.microsoft.com/office/drawing/2014/main" id="{7DCFF36E-A778-4C93-BF0C-EC698E28A886}"/>
              </a:ext>
            </a:extLst>
          </p:cNvPr>
          <p:cNvSpPr>
            <a:spLocks noGrp="1"/>
          </p:cNvSpPr>
          <p:nvPr>
            <p:ph type="sldNum" sz="quarter" idx="10"/>
          </p:nvPr>
        </p:nvSpPr>
        <p:spPr/>
        <p:txBody>
          <a:bodyPr/>
          <a:lstStyle/>
          <a:p>
            <a:fld id="{5744759D-0EFF-4FB2-9CCE-04E00944F0FE}" type="slidenum">
              <a:rPr lang="en-US" smtClean="0"/>
              <a:pPr/>
              <a:t>48</a:t>
            </a:fld>
            <a:endParaRPr lang="en-US" dirty="0"/>
          </a:p>
        </p:txBody>
      </p:sp>
      <p:pic>
        <p:nvPicPr>
          <p:cNvPr id="8" name="Picture 7" descr="Chart, scatter chart&#10;&#10;Description automatically generated">
            <a:extLst>
              <a:ext uri="{FF2B5EF4-FFF2-40B4-BE49-F238E27FC236}">
                <a16:creationId xmlns:a16="http://schemas.microsoft.com/office/drawing/2014/main" id="{E58B4D42-B2C8-4286-B153-BB2E3B9A5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88" y="1236467"/>
            <a:ext cx="6919023" cy="480524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8687911C-FD5B-4074-BAFA-7E4CFEB2C3AA}"/>
              </a:ext>
            </a:extLst>
          </p:cNvPr>
          <p:cNvPicPr>
            <a:picLocks noChangeAspect="1"/>
          </p:cNvPicPr>
          <p:nvPr/>
        </p:nvPicPr>
        <p:blipFill>
          <a:blip r:embed="rId4"/>
          <a:stretch>
            <a:fillRect/>
          </a:stretch>
        </p:blipFill>
        <p:spPr>
          <a:xfrm>
            <a:off x="327079" y="2178210"/>
            <a:ext cx="8359721" cy="3030397"/>
          </a:xfrm>
          <a:prstGeom prst="rect">
            <a:avLst/>
          </a:prstGeom>
        </p:spPr>
      </p:pic>
      <p:pic>
        <p:nvPicPr>
          <p:cNvPr id="10" name="Content Placeholder 8" descr="Diagram, schematic&#10;&#10;Description automatically generated">
            <a:extLst>
              <a:ext uri="{FF2B5EF4-FFF2-40B4-BE49-F238E27FC236}">
                <a16:creationId xmlns:a16="http://schemas.microsoft.com/office/drawing/2014/main" id="{F8BFABB0-F94E-4238-AA3B-AC9B07719D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1246045" y="1176960"/>
            <a:ext cx="5847657" cy="5219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6615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D250-DE11-4680-8E58-6364E7CFB992}"/>
              </a:ext>
            </a:extLst>
          </p:cNvPr>
          <p:cNvSpPr>
            <a:spLocks noGrp="1"/>
          </p:cNvSpPr>
          <p:nvPr>
            <p:ph type="title"/>
          </p:nvPr>
        </p:nvSpPr>
        <p:spPr/>
        <p:txBody>
          <a:bodyPr/>
          <a:lstStyle/>
          <a:p>
            <a:r>
              <a:rPr lang="en-US" dirty="0"/>
              <a:t>Outlier detection research process: will it change auditing?</a:t>
            </a:r>
          </a:p>
        </p:txBody>
      </p:sp>
      <p:sp>
        <p:nvSpPr>
          <p:cNvPr id="4" name="Content Placeholder 3">
            <a:extLst>
              <a:ext uri="{FF2B5EF4-FFF2-40B4-BE49-F238E27FC236}">
                <a16:creationId xmlns:a16="http://schemas.microsoft.com/office/drawing/2014/main" id="{1033A4CD-9EA1-4217-9A59-D31F138E0233}"/>
              </a:ext>
            </a:extLst>
          </p:cNvPr>
          <p:cNvSpPr>
            <a:spLocks noGrp="1"/>
          </p:cNvSpPr>
          <p:nvPr>
            <p:ph idx="1"/>
          </p:nvPr>
        </p:nvSpPr>
        <p:spPr>
          <a:xfrm>
            <a:off x="165370" y="1848091"/>
            <a:ext cx="8900809" cy="4533900"/>
          </a:xfrm>
        </p:spPr>
        <p:txBody>
          <a:bodyPr/>
          <a:lstStyle/>
          <a:p>
            <a:r>
              <a:rPr lang="en-US" sz="2400" dirty="0">
                <a:latin typeface="Times New Roman" panose="02020603050405020304" pitchFamily="18" charset="0"/>
                <a:cs typeface="Times New Roman" panose="02020603050405020304" pitchFamily="18" charset="0"/>
              </a:rPr>
              <a:t>AICPA DAS / </a:t>
            </a:r>
            <a:r>
              <a:rPr lang="en-US" sz="2400" dirty="0" err="1">
                <a:latin typeface="Times New Roman" panose="02020603050405020304" pitchFamily="18" charset="0"/>
                <a:cs typeface="Times New Roman" panose="02020603050405020304" pitchFamily="18" charset="0"/>
              </a:rPr>
              <a:t>caseware</a:t>
            </a:r>
            <a:r>
              <a:rPr lang="en-US" sz="2400" dirty="0">
                <a:latin typeface="Times New Roman" panose="02020603050405020304" pitchFamily="18" charset="0"/>
                <a:cs typeface="Times New Roman" panose="02020603050405020304" pitchFamily="18" charset="0"/>
              </a:rPr>
              <a:t> AI</a:t>
            </a:r>
          </a:p>
          <a:p>
            <a:r>
              <a:rPr lang="en-US" sz="2400" dirty="0">
                <a:latin typeface="Times New Roman" panose="02020603050405020304" pitchFamily="18" charset="0"/>
                <a:cs typeface="Times New Roman" panose="02020603050405020304" pitchFamily="18" charset="0"/>
              </a:rPr>
              <a:t>Literature review / identification of Apps/ testing in public dataset</a:t>
            </a:r>
          </a:p>
          <a:p>
            <a:r>
              <a:rPr lang="en-US" sz="2400" dirty="0">
                <a:latin typeface="Times New Roman" panose="02020603050405020304" pitchFamily="18" charset="0"/>
                <a:cs typeface="Times New Roman" panose="02020603050405020304" pitchFamily="18" charset="0"/>
              </a:rPr>
              <a:t>Testing with two client’s data in Holland</a:t>
            </a:r>
          </a:p>
          <a:p>
            <a:r>
              <a:rPr lang="en-US" sz="2400" dirty="0">
                <a:latin typeface="Times New Roman" panose="02020603050405020304" pitchFamily="18" charset="0"/>
                <a:cs typeface="Times New Roman" panose="02020603050405020304" pitchFamily="18" charset="0"/>
              </a:rPr>
              <a:t>Large discrepancies in results with different methods</a:t>
            </a:r>
          </a:p>
          <a:p>
            <a:r>
              <a:rPr lang="en-US" sz="2400" dirty="0">
                <a:latin typeface="Times New Roman" panose="02020603050405020304" pitchFamily="18" charset="0"/>
                <a:cs typeface="Times New Roman" panose="02020603050405020304" pitchFamily="18" charset="0"/>
              </a:rPr>
              <a:t>Experimentation with public datasets (10)</a:t>
            </a:r>
          </a:p>
          <a:p>
            <a:r>
              <a:rPr lang="en-US" sz="2400" dirty="0">
                <a:latin typeface="Times New Roman" panose="02020603050405020304" pitchFamily="18" charset="0"/>
                <a:cs typeface="Times New Roman" panose="02020603050405020304" pitchFamily="18" charset="0"/>
              </a:rPr>
              <a:t>Searching for preferential method usage guidance and resolution of discrepancies methodology</a:t>
            </a:r>
          </a:p>
          <a:p>
            <a:r>
              <a:rPr lang="en-US" sz="2400" dirty="0">
                <a:solidFill>
                  <a:srgbClr val="FF0000"/>
                </a:solidFill>
                <a:latin typeface="Times New Roman" panose="02020603050405020304" pitchFamily="18" charset="0"/>
                <a:cs typeface="Times New Roman" panose="02020603050405020304" pitchFamily="18" charset="0"/>
              </a:rPr>
              <a:t>Testing in real engagements</a:t>
            </a:r>
          </a:p>
        </p:txBody>
      </p:sp>
      <p:sp>
        <p:nvSpPr>
          <p:cNvPr id="3" name="Slide Number Placeholder 2">
            <a:extLst>
              <a:ext uri="{FF2B5EF4-FFF2-40B4-BE49-F238E27FC236}">
                <a16:creationId xmlns:a16="http://schemas.microsoft.com/office/drawing/2014/main" id="{D2004D74-EEE2-42D8-BC2B-1DF34CFEE817}"/>
              </a:ext>
            </a:extLst>
          </p:cNvPr>
          <p:cNvSpPr>
            <a:spLocks noGrp="1"/>
          </p:cNvSpPr>
          <p:nvPr>
            <p:ph type="sldNum" sz="quarter" idx="10"/>
          </p:nvPr>
        </p:nvSpPr>
        <p:spPr/>
        <p:txBody>
          <a:bodyPr/>
          <a:lstStyle/>
          <a:p>
            <a:fld id="{5744759D-0EFF-4FB2-9CCE-04E00944F0FE}" type="slidenum">
              <a:rPr lang="en-US" smtClean="0"/>
              <a:pPr/>
              <a:t>49</a:t>
            </a:fld>
            <a:endParaRPr lang="en-US" dirty="0"/>
          </a:p>
        </p:txBody>
      </p:sp>
    </p:spTree>
    <p:extLst>
      <p:ext uri="{BB962C8B-B14F-4D97-AF65-F5344CB8AC3E}">
        <p14:creationId xmlns:p14="http://schemas.microsoft.com/office/powerpoint/2010/main" val="253896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new disruptive projects</a:t>
            </a:r>
          </a:p>
        </p:txBody>
      </p:sp>
      <p:sp>
        <p:nvSpPr>
          <p:cNvPr id="3" name="Content Placeholder 2"/>
          <p:cNvSpPr>
            <a:spLocks noGrp="1"/>
          </p:cNvSpPr>
          <p:nvPr>
            <p:ph idx="1"/>
          </p:nvPr>
        </p:nvSpPr>
        <p:spPr/>
        <p:txBody>
          <a:bodyPr/>
          <a:lstStyle/>
          <a:p>
            <a:r>
              <a:rPr lang="en-US" sz="2800" dirty="0"/>
              <a:t>GASB PIR robots and text mining</a:t>
            </a:r>
          </a:p>
          <a:p>
            <a:r>
              <a:rPr lang="en-US" sz="2800" dirty="0"/>
              <a:t>NYS OSC tweet and NY City cleanliness</a:t>
            </a:r>
          </a:p>
          <a:p>
            <a:r>
              <a:rPr lang="en-US" sz="2800" dirty="0"/>
              <a:t>5 CPA firm projects on RPA / IPA (Attended RPA)</a:t>
            </a:r>
          </a:p>
          <a:p>
            <a:r>
              <a:rPr lang="en-US" sz="2800" dirty="0"/>
              <a:t>What is public Interest? With PIOB</a:t>
            </a:r>
          </a:p>
          <a:p>
            <a:r>
              <a:rPr lang="en-US" sz="2800" dirty="0"/>
              <a:t>Continuous auditing with intelligent tools (</a:t>
            </a:r>
            <a:r>
              <a:rPr lang="en-US" sz="2800" dirty="0" err="1"/>
              <a:t>Marinha</a:t>
            </a:r>
            <a:r>
              <a:rPr lang="en-US" sz="2800" dirty="0"/>
              <a:t> do Brasil / </a:t>
            </a:r>
            <a:r>
              <a:rPr lang="en-US" sz="2800" dirty="0" err="1"/>
              <a:t>Hering</a:t>
            </a:r>
            <a:r>
              <a:rPr lang="en-US" sz="2800" dirty="0"/>
              <a:t>, State of Santa Catarina)</a:t>
            </a:r>
          </a:p>
          <a:p>
            <a:r>
              <a:rPr lang="en-US" dirty="0"/>
              <a:t>RADAR – full population testing (MADS), process mining, visual audit</a:t>
            </a:r>
          </a:p>
          <a:p>
            <a:r>
              <a:rPr lang="en-US" dirty="0"/>
              <a:t>Audit analytics agents (</a:t>
            </a:r>
            <a:r>
              <a:rPr lang="en-US" dirty="0" err="1"/>
              <a:t>krons</a:t>
            </a:r>
            <a:r>
              <a:rPr lang="en-US" dirty="0"/>
              <a:t> and daemons)</a:t>
            </a:r>
          </a:p>
        </p:txBody>
      </p:sp>
      <p:sp>
        <p:nvSpPr>
          <p:cNvPr id="4" name="Slide Number Placeholder 3"/>
          <p:cNvSpPr>
            <a:spLocks noGrp="1"/>
          </p:cNvSpPr>
          <p:nvPr>
            <p:ph type="sldNum" sz="quarter" idx="10"/>
          </p:nvPr>
        </p:nvSpPr>
        <p:spPr/>
        <p:txBody>
          <a:bodyPr/>
          <a:lstStyle/>
          <a:p>
            <a:fld id="{5744759D-0EFF-4FB2-9CCE-04E00944F0FE}" type="slidenum">
              <a:rPr lang="en-US" smtClean="0"/>
              <a:pPr/>
              <a:t>5</a:t>
            </a:fld>
            <a:endParaRPr lang="en-US" dirty="0"/>
          </a:p>
        </p:txBody>
      </p:sp>
    </p:spTree>
    <p:extLst>
      <p:ext uri="{BB962C8B-B14F-4D97-AF65-F5344CB8AC3E}">
        <p14:creationId xmlns:p14="http://schemas.microsoft.com/office/powerpoint/2010/main" val="17434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3775B6F-1C98-468E-9FF4-B3EAE36E46DE}" type="slidenum">
              <a:rPr lang="en-US" sz="1400">
                <a:solidFill>
                  <a:srgbClr val="5F5F5F"/>
                </a:solidFill>
                <a:latin typeface="Verdana" panose="020B0604030504040204" pitchFamily="34" charset="0"/>
              </a:rPr>
              <a:pPr algn="r"/>
              <a:t>50</a:t>
            </a:fld>
            <a:endParaRPr lang="en-US" sz="1400">
              <a:solidFill>
                <a:srgbClr val="5F5F5F"/>
              </a:solidFill>
              <a:latin typeface="Verdana" panose="020B0604030504040204" pitchFamily="34" charset="0"/>
            </a:endParaRPr>
          </a:p>
        </p:txBody>
      </p:sp>
      <p:sp>
        <p:nvSpPr>
          <p:cNvPr id="109572" name="Rectangle 2"/>
          <p:cNvSpPr>
            <a:spLocks noGrp="1" noChangeArrowheads="1"/>
          </p:cNvSpPr>
          <p:nvPr>
            <p:ph type="ctrTitle"/>
          </p:nvPr>
        </p:nvSpPr>
        <p:spPr/>
        <p:txBody>
          <a:bodyPr/>
          <a:lstStyle/>
          <a:p>
            <a:pPr eaLnBrk="1" hangingPunct="1"/>
            <a:r>
              <a:rPr lang="en-US" sz="3600" b="1" dirty="0">
                <a:latin typeface="Times New Roman" panose="02020603050405020304" pitchFamily="18" charset="0"/>
                <a:cs typeface="Times New Roman" panose="02020603050405020304" pitchFamily="18" charset="0"/>
              </a:rPr>
              <a:t>C</a:t>
            </a:r>
            <a:r>
              <a:rPr lang="en-US" altLang="zh-CN" sz="3600" b="1" dirty="0">
                <a:latin typeface="Times New Roman" panose="02020603050405020304" pitchFamily="18" charset="0"/>
                <a:cs typeface="Times New Roman" panose="02020603050405020304" pitchFamily="18" charset="0"/>
              </a:rPr>
              <a:t>ontinuous Monitoring Application in Tax Field </a:t>
            </a:r>
            <a:br>
              <a:rPr lang="en-US" altLang="zh-CN" sz="3600" b="1" dirty="0">
                <a:latin typeface="Times New Roman" panose="02020603050405020304" pitchFamily="18" charset="0"/>
                <a:cs typeface="Times New Roman" panose="02020603050405020304" pitchFamily="18" charset="0"/>
              </a:rPr>
            </a:br>
            <a:r>
              <a:rPr lang="en-US" altLang="zh-CN" sz="3600" b="1" dirty="0">
                <a:latin typeface="Times New Roman" panose="02020603050405020304" pitchFamily="18" charset="0"/>
                <a:cs typeface="Times New Roman" panose="02020603050405020304" pitchFamily="18" charset="0"/>
              </a:rPr>
              <a:t>(currently in China)</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886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AE85-E38D-4B02-A39F-66194A456F35}"/>
              </a:ext>
            </a:extLst>
          </p:cNvPr>
          <p:cNvSpPr>
            <a:spLocks noGrp="1"/>
          </p:cNvSpPr>
          <p:nvPr>
            <p:ph type="title"/>
          </p:nvPr>
        </p:nvSpPr>
        <p:spPr/>
        <p:txBody>
          <a:bodyPr/>
          <a:lstStyle/>
          <a:p>
            <a:r>
              <a:rPr lang="en-US" dirty="0"/>
              <a:t>Tax Command center </a:t>
            </a:r>
          </a:p>
        </p:txBody>
      </p:sp>
      <p:sp>
        <p:nvSpPr>
          <p:cNvPr id="6" name="Rectangle 5">
            <a:extLst>
              <a:ext uri="{FF2B5EF4-FFF2-40B4-BE49-F238E27FC236}">
                <a16:creationId xmlns:a16="http://schemas.microsoft.com/office/drawing/2014/main" id="{9331E3B3-72B3-433E-BA0D-D4C2EDB1E2C6}"/>
              </a:ext>
            </a:extLst>
          </p:cNvPr>
          <p:cNvSpPr/>
          <p:nvPr/>
        </p:nvSpPr>
        <p:spPr>
          <a:xfrm>
            <a:off x="4314825" y="2239566"/>
            <a:ext cx="1616095" cy="6563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 Service Hall </a:t>
            </a:r>
          </a:p>
        </p:txBody>
      </p:sp>
      <p:sp>
        <p:nvSpPr>
          <p:cNvPr id="15" name="Rectangle 14">
            <a:extLst>
              <a:ext uri="{FF2B5EF4-FFF2-40B4-BE49-F238E27FC236}">
                <a16:creationId xmlns:a16="http://schemas.microsoft.com/office/drawing/2014/main" id="{287B02B0-9C2A-472C-A952-467FF3CFCBFE}"/>
              </a:ext>
            </a:extLst>
          </p:cNvPr>
          <p:cNvSpPr/>
          <p:nvPr/>
        </p:nvSpPr>
        <p:spPr>
          <a:xfrm>
            <a:off x="659967" y="2239566"/>
            <a:ext cx="1616095" cy="6563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 Service Hall </a:t>
            </a:r>
          </a:p>
        </p:txBody>
      </p:sp>
      <p:sp>
        <p:nvSpPr>
          <p:cNvPr id="16" name="Rectangle 15">
            <a:extLst>
              <a:ext uri="{FF2B5EF4-FFF2-40B4-BE49-F238E27FC236}">
                <a16:creationId xmlns:a16="http://schemas.microsoft.com/office/drawing/2014/main" id="{BDEB6AB7-069B-4CF9-AD07-0D6916996ED3}"/>
              </a:ext>
            </a:extLst>
          </p:cNvPr>
          <p:cNvSpPr/>
          <p:nvPr/>
        </p:nvSpPr>
        <p:spPr>
          <a:xfrm>
            <a:off x="2487396" y="2239566"/>
            <a:ext cx="1616095" cy="6563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 Service Hall </a:t>
            </a:r>
          </a:p>
        </p:txBody>
      </p:sp>
      <p:sp>
        <p:nvSpPr>
          <p:cNvPr id="17" name="Rectangle 16">
            <a:extLst>
              <a:ext uri="{FF2B5EF4-FFF2-40B4-BE49-F238E27FC236}">
                <a16:creationId xmlns:a16="http://schemas.microsoft.com/office/drawing/2014/main" id="{D60C5C8F-2EEB-42BA-9AE6-F2AEC6E334AE}"/>
              </a:ext>
            </a:extLst>
          </p:cNvPr>
          <p:cNvSpPr/>
          <p:nvPr/>
        </p:nvSpPr>
        <p:spPr>
          <a:xfrm>
            <a:off x="6142254" y="2239566"/>
            <a:ext cx="1616095" cy="6563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 Service Hall </a:t>
            </a:r>
          </a:p>
        </p:txBody>
      </p:sp>
      <p:sp>
        <p:nvSpPr>
          <p:cNvPr id="18" name="Rectangle 17">
            <a:extLst>
              <a:ext uri="{FF2B5EF4-FFF2-40B4-BE49-F238E27FC236}">
                <a16:creationId xmlns:a16="http://schemas.microsoft.com/office/drawing/2014/main" id="{EA080CC5-4791-4A01-9D89-6D7518EA697C}"/>
              </a:ext>
            </a:extLst>
          </p:cNvPr>
          <p:cNvSpPr/>
          <p:nvPr/>
        </p:nvSpPr>
        <p:spPr>
          <a:xfrm>
            <a:off x="1055177" y="3320508"/>
            <a:ext cx="6620809" cy="51806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Commend center </a:t>
            </a:r>
            <a:r>
              <a:rPr lang="en-US" sz="1125" b="1" dirty="0">
                <a:solidFill>
                  <a:schemeClr val="tx1"/>
                </a:solidFill>
                <a:sym typeface="Wingdings" panose="05000000000000000000" pitchFamily="2" charset="2"/>
              </a:rPr>
              <a:t> </a:t>
            </a:r>
            <a:r>
              <a:rPr lang="en-US" sz="1125" b="1" dirty="0">
                <a:solidFill>
                  <a:schemeClr val="tx1"/>
                </a:solidFill>
              </a:rPr>
              <a:t>Data analytics</a:t>
            </a:r>
          </a:p>
        </p:txBody>
      </p:sp>
      <p:sp>
        <p:nvSpPr>
          <p:cNvPr id="19" name="Rectangle 18">
            <a:extLst>
              <a:ext uri="{FF2B5EF4-FFF2-40B4-BE49-F238E27FC236}">
                <a16:creationId xmlns:a16="http://schemas.microsoft.com/office/drawing/2014/main" id="{DDFE4611-C6DE-4000-876B-ABA4016AC334}"/>
              </a:ext>
            </a:extLst>
          </p:cNvPr>
          <p:cNvSpPr/>
          <p:nvPr/>
        </p:nvSpPr>
        <p:spPr>
          <a:xfrm>
            <a:off x="1260917" y="4235978"/>
            <a:ext cx="1226479" cy="4875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Risk Alert </a:t>
            </a:r>
          </a:p>
        </p:txBody>
      </p:sp>
      <p:sp>
        <p:nvSpPr>
          <p:cNvPr id="20" name="Rectangle 19">
            <a:extLst>
              <a:ext uri="{FF2B5EF4-FFF2-40B4-BE49-F238E27FC236}">
                <a16:creationId xmlns:a16="http://schemas.microsoft.com/office/drawing/2014/main" id="{DE5AAC0F-C3B6-466A-85B9-03F2F3CD3DF9}"/>
              </a:ext>
            </a:extLst>
          </p:cNvPr>
          <p:cNvSpPr/>
          <p:nvPr/>
        </p:nvSpPr>
        <p:spPr>
          <a:xfrm>
            <a:off x="3752341" y="4259085"/>
            <a:ext cx="1226479" cy="4875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Real time dispatch</a:t>
            </a:r>
          </a:p>
        </p:txBody>
      </p:sp>
      <p:sp>
        <p:nvSpPr>
          <p:cNvPr id="21" name="Rectangle 20">
            <a:extLst>
              <a:ext uri="{FF2B5EF4-FFF2-40B4-BE49-F238E27FC236}">
                <a16:creationId xmlns:a16="http://schemas.microsoft.com/office/drawing/2014/main" id="{DCD515F9-B9E0-4F5A-84A7-5D11B2D1BC60}"/>
              </a:ext>
            </a:extLst>
          </p:cNvPr>
          <p:cNvSpPr/>
          <p:nvPr/>
        </p:nvSpPr>
        <p:spPr>
          <a:xfrm>
            <a:off x="6234820" y="4271967"/>
            <a:ext cx="1226479" cy="4875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Service quality management </a:t>
            </a:r>
          </a:p>
        </p:txBody>
      </p:sp>
      <p:pic>
        <p:nvPicPr>
          <p:cNvPr id="23" name="Content Placeholder 4" descr="Two people looking at a screen&#10;&#10;Description automatically generated with medium confidence">
            <a:extLst>
              <a:ext uri="{FF2B5EF4-FFF2-40B4-BE49-F238E27FC236}">
                <a16:creationId xmlns:a16="http://schemas.microsoft.com/office/drawing/2014/main" id="{32B5AF65-DA7C-4E60-ADF3-418AF5536F8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8921" y="853128"/>
            <a:ext cx="2586480" cy="1272138"/>
          </a:xfrm>
          <a:prstGeom prst="rect">
            <a:avLst/>
          </a:prstGeom>
        </p:spPr>
      </p:pic>
      <p:cxnSp>
        <p:nvCxnSpPr>
          <p:cNvPr id="4" name="Straight Arrow Connector 3">
            <a:extLst>
              <a:ext uri="{FF2B5EF4-FFF2-40B4-BE49-F238E27FC236}">
                <a16:creationId xmlns:a16="http://schemas.microsoft.com/office/drawing/2014/main" id="{54394FE6-7559-4A6C-9D35-3031F97A8282}"/>
              </a:ext>
            </a:extLst>
          </p:cNvPr>
          <p:cNvCxnSpPr>
            <a:stCxn id="15" idx="2"/>
          </p:cNvCxnSpPr>
          <p:nvPr/>
        </p:nvCxnSpPr>
        <p:spPr>
          <a:xfrm>
            <a:off x="1468014" y="2895940"/>
            <a:ext cx="8361" cy="42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FE3123-ED8A-41D5-BA5C-70883358B0AA}"/>
              </a:ext>
            </a:extLst>
          </p:cNvPr>
          <p:cNvCxnSpPr>
            <a:cxnSpLocks/>
            <a:stCxn id="16" idx="2"/>
          </p:cNvCxnSpPr>
          <p:nvPr/>
        </p:nvCxnSpPr>
        <p:spPr>
          <a:xfrm>
            <a:off x="3295443" y="2895940"/>
            <a:ext cx="0" cy="42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F343EC7-00B0-42D4-BBBC-2619AC8C75CC}"/>
              </a:ext>
            </a:extLst>
          </p:cNvPr>
          <p:cNvCxnSpPr>
            <a:stCxn id="6" idx="2"/>
          </p:cNvCxnSpPr>
          <p:nvPr/>
        </p:nvCxnSpPr>
        <p:spPr>
          <a:xfrm flipH="1">
            <a:off x="5105400" y="2895940"/>
            <a:ext cx="17472" cy="42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922FDB-66F9-49E5-8590-3AE3C9479EEB}"/>
              </a:ext>
            </a:extLst>
          </p:cNvPr>
          <p:cNvCxnSpPr>
            <a:stCxn id="17" idx="2"/>
          </p:cNvCxnSpPr>
          <p:nvPr/>
        </p:nvCxnSpPr>
        <p:spPr>
          <a:xfrm>
            <a:off x="6950301" y="2895940"/>
            <a:ext cx="2949" cy="42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B654F1-0279-4F4C-9DC7-CA3F6614D063}"/>
              </a:ext>
            </a:extLst>
          </p:cNvPr>
          <p:cNvCxnSpPr>
            <a:stCxn id="18" idx="2"/>
            <a:endCxn id="20" idx="0"/>
          </p:cNvCxnSpPr>
          <p:nvPr/>
        </p:nvCxnSpPr>
        <p:spPr>
          <a:xfrm flipH="1">
            <a:off x="4365581" y="3838575"/>
            <a:ext cx="1" cy="420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90A806B-8EDA-45A0-914B-5100C6C1D12F}"/>
              </a:ext>
            </a:extLst>
          </p:cNvPr>
          <p:cNvCxnSpPr>
            <a:stCxn id="18" idx="2"/>
            <a:endCxn id="19" idx="0"/>
          </p:cNvCxnSpPr>
          <p:nvPr/>
        </p:nvCxnSpPr>
        <p:spPr>
          <a:xfrm flipH="1">
            <a:off x="1874156" y="3838575"/>
            <a:ext cx="2491425" cy="397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5F8C2FE-14C6-4734-8D07-2CB0D8E03962}"/>
              </a:ext>
            </a:extLst>
          </p:cNvPr>
          <p:cNvCxnSpPr>
            <a:stCxn id="18" idx="2"/>
            <a:endCxn id="21" idx="0"/>
          </p:cNvCxnSpPr>
          <p:nvPr/>
        </p:nvCxnSpPr>
        <p:spPr>
          <a:xfrm>
            <a:off x="4365582" y="3838575"/>
            <a:ext cx="2482478" cy="433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B958D61-F618-D24F-A1EC-75ED173CC699}"/>
              </a:ext>
            </a:extLst>
          </p:cNvPr>
          <p:cNvSpPr>
            <a:spLocks noGrp="1"/>
          </p:cNvSpPr>
          <p:nvPr>
            <p:ph type="sldNum" sz="quarter" idx="10"/>
          </p:nvPr>
        </p:nvSpPr>
        <p:spPr/>
        <p:txBody>
          <a:bodyPr/>
          <a:lstStyle/>
          <a:p>
            <a:fld id="{5744759D-0EFF-4FB2-9CCE-04E00944F0FE}" type="slidenum">
              <a:rPr lang="en-US" smtClean="0"/>
              <a:pPr/>
              <a:t>51</a:t>
            </a:fld>
            <a:endParaRPr lang="en-US" dirty="0"/>
          </a:p>
        </p:txBody>
      </p:sp>
    </p:spTree>
    <p:extLst>
      <p:ext uri="{BB962C8B-B14F-4D97-AF65-F5344CB8AC3E}">
        <p14:creationId xmlns:p14="http://schemas.microsoft.com/office/powerpoint/2010/main" val="2073786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187454-0999-4EAB-BA6A-1FC9960F2526}"/>
              </a:ext>
            </a:extLst>
          </p:cNvPr>
          <p:cNvSpPr/>
          <p:nvPr/>
        </p:nvSpPr>
        <p:spPr>
          <a:xfrm>
            <a:off x="3827266" y="993949"/>
            <a:ext cx="1489469" cy="115989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Other departments:</a:t>
            </a:r>
          </a:p>
          <a:p>
            <a:pPr marL="214313" indent="-214313">
              <a:buFont typeface="Arial" panose="020B0604020202020204" pitchFamily="34" charset="0"/>
              <a:buChar char="•"/>
            </a:pPr>
            <a:r>
              <a:rPr lang="en-US" sz="1125" b="1" dirty="0">
                <a:solidFill>
                  <a:schemeClr val="tx1"/>
                </a:solidFill>
              </a:rPr>
              <a:t>Bank </a:t>
            </a:r>
          </a:p>
          <a:p>
            <a:pPr marL="214313" indent="-214313">
              <a:buFont typeface="Arial" panose="020B0604020202020204" pitchFamily="34" charset="0"/>
              <a:buChar char="•"/>
            </a:pPr>
            <a:r>
              <a:rPr lang="en-US" sz="1125" b="1" dirty="0">
                <a:solidFill>
                  <a:schemeClr val="tx1"/>
                </a:solidFill>
              </a:rPr>
              <a:t>Social security </a:t>
            </a:r>
          </a:p>
        </p:txBody>
      </p:sp>
      <p:sp>
        <p:nvSpPr>
          <p:cNvPr id="9" name="Rectangle 8">
            <a:extLst>
              <a:ext uri="{FF2B5EF4-FFF2-40B4-BE49-F238E27FC236}">
                <a16:creationId xmlns:a16="http://schemas.microsoft.com/office/drawing/2014/main" id="{FB2B0DF7-D3E0-4761-8ED0-FAA762D6BA05}"/>
              </a:ext>
            </a:extLst>
          </p:cNvPr>
          <p:cNvSpPr/>
          <p:nvPr/>
        </p:nvSpPr>
        <p:spPr>
          <a:xfrm>
            <a:off x="1702253" y="993949"/>
            <a:ext cx="1669598" cy="115989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Internal information:</a:t>
            </a:r>
          </a:p>
          <a:p>
            <a:pPr marL="214313" indent="-214313">
              <a:buFont typeface="Arial" panose="020B0604020202020204" pitchFamily="34" charset="0"/>
              <a:buChar char="•"/>
            </a:pPr>
            <a:r>
              <a:rPr lang="en-US" sz="1125" b="1" dirty="0">
                <a:solidFill>
                  <a:schemeClr val="tx1"/>
                </a:solidFill>
              </a:rPr>
              <a:t>CTAIS 3.0</a:t>
            </a:r>
          </a:p>
          <a:p>
            <a:pPr marL="214313" indent="-214313">
              <a:buFont typeface="Arial" panose="020B0604020202020204" pitchFamily="34" charset="0"/>
              <a:buChar char="•"/>
            </a:pPr>
            <a:r>
              <a:rPr lang="en-US" sz="1125" b="1" dirty="0">
                <a:solidFill>
                  <a:schemeClr val="tx1"/>
                </a:solidFill>
              </a:rPr>
              <a:t>Big data platform</a:t>
            </a:r>
          </a:p>
          <a:p>
            <a:pPr marL="214313" indent="-214313">
              <a:buFont typeface="Arial" panose="020B0604020202020204" pitchFamily="34" charset="0"/>
              <a:buChar char="•"/>
            </a:pPr>
            <a:r>
              <a:rPr lang="en-US" sz="1125" b="1" dirty="0">
                <a:solidFill>
                  <a:schemeClr val="tx1"/>
                </a:solidFill>
              </a:rPr>
              <a:t>Electronic Tax Bureau </a:t>
            </a:r>
          </a:p>
        </p:txBody>
      </p:sp>
      <p:sp>
        <p:nvSpPr>
          <p:cNvPr id="10" name="Rectangle 9">
            <a:extLst>
              <a:ext uri="{FF2B5EF4-FFF2-40B4-BE49-F238E27FC236}">
                <a16:creationId xmlns:a16="http://schemas.microsoft.com/office/drawing/2014/main" id="{98AE8382-B093-4ECE-A811-6A54A5E65160}"/>
              </a:ext>
            </a:extLst>
          </p:cNvPr>
          <p:cNvSpPr/>
          <p:nvPr/>
        </p:nvSpPr>
        <p:spPr>
          <a:xfrm>
            <a:off x="5772148" y="1106713"/>
            <a:ext cx="2371727" cy="91974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Other information source</a:t>
            </a:r>
            <a:r>
              <a:rPr lang="zh-CN" altLang="en-US" sz="1125" b="1" dirty="0">
                <a:solidFill>
                  <a:schemeClr val="tx1"/>
                </a:solidFill>
              </a:rPr>
              <a:t>：</a:t>
            </a:r>
            <a:endParaRPr lang="en-US" altLang="zh-CN" sz="1125" b="1" dirty="0">
              <a:solidFill>
                <a:schemeClr val="tx1"/>
              </a:solidFill>
            </a:endParaRPr>
          </a:p>
          <a:p>
            <a:pPr marL="214313" indent="-214313">
              <a:buFont typeface="Arial" panose="020B0604020202020204" pitchFamily="34" charset="0"/>
              <a:buChar char="•"/>
            </a:pPr>
            <a:r>
              <a:rPr lang="en-US" altLang="zh-CN" sz="1125" b="1" dirty="0">
                <a:solidFill>
                  <a:schemeClr val="tx1"/>
                </a:solidFill>
              </a:rPr>
              <a:t>Web Scraping </a:t>
            </a:r>
          </a:p>
          <a:p>
            <a:pPr marL="214313" indent="-214313">
              <a:buFont typeface="Arial" panose="020B0604020202020204" pitchFamily="34" charset="0"/>
              <a:buChar char="•"/>
            </a:pPr>
            <a:r>
              <a:rPr lang="en-US" altLang="zh-CN" sz="1125" b="1" dirty="0">
                <a:solidFill>
                  <a:schemeClr val="tx1"/>
                </a:solidFill>
              </a:rPr>
              <a:t>News</a:t>
            </a:r>
          </a:p>
          <a:p>
            <a:pPr algn="ctr"/>
            <a:endParaRPr lang="en-US" altLang="zh-CN" sz="1125" b="1" dirty="0">
              <a:solidFill>
                <a:schemeClr val="tx1"/>
              </a:solidFill>
            </a:endParaRPr>
          </a:p>
        </p:txBody>
      </p:sp>
      <p:sp>
        <p:nvSpPr>
          <p:cNvPr id="11" name="Rectangle 10">
            <a:extLst>
              <a:ext uri="{FF2B5EF4-FFF2-40B4-BE49-F238E27FC236}">
                <a16:creationId xmlns:a16="http://schemas.microsoft.com/office/drawing/2014/main" id="{FC33A778-9EB7-4B9B-A592-CE50D1D946EA}"/>
              </a:ext>
            </a:extLst>
          </p:cNvPr>
          <p:cNvSpPr/>
          <p:nvPr/>
        </p:nvSpPr>
        <p:spPr>
          <a:xfrm>
            <a:off x="1998399" y="2396583"/>
            <a:ext cx="5922230" cy="35897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Data Pool</a:t>
            </a:r>
          </a:p>
        </p:txBody>
      </p:sp>
      <p:sp>
        <p:nvSpPr>
          <p:cNvPr id="12" name="Rectangle 11">
            <a:extLst>
              <a:ext uri="{FF2B5EF4-FFF2-40B4-BE49-F238E27FC236}">
                <a16:creationId xmlns:a16="http://schemas.microsoft.com/office/drawing/2014/main" id="{A6D6D37E-6000-4444-AE4E-C252D9BA6B6A}"/>
              </a:ext>
            </a:extLst>
          </p:cNvPr>
          <p:cNvSpPr/>
          <p:nvPr/>
        </p:nvSpPr>
        <p:spPr>
          <a:xfrm>
            <a:off x="1818861" y="3010421"/>
            <a:ext cx="1616095" cy="6563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Taxpayer</a:t>
            </a:r>
          </a:p>
          <a:p>
            <a:pPr marL="214313" indent="-214313">
              <a:buFont typeface="Arial" panose="020B0604020202020204" pitchFamily="34" charset="0"/>
              <a:buChar char="•"/>
            </a:pPr>
            <a:r>
              <a:rPr lang="en-US" sz="1350" b="1" dirty="0"/>
              <a:t>Consecutive loss   </a:t>
            </a:r>
          </a:p>
        </p:txBody>
      </p:sp>
      <p:sp>
        <p:nvSpPr>
          <p:cNvPr id="14" name="Rectangle 13">
            <a:extLst>
              <a:ext uri="{FF2B5EF4-FFF2-40B4-BE49-F238E27FC236}">
                <a16:creationId xmlns:a16="http://schemas.microsoft.com/office/drawing/2014/main" id="{49836F0C-0E0C-42FE-ACCC-EC41B711AA50}"/>
              </a:ext>
            </a:extLst>
          </p:cNvPr>
          <p:cNvSpPr/>
          <p:nvPr/>
        </p:nvSpPr>
        <p:spPr>
          <a:xfrm>
            <a:off x="3678585" y="3027129"/>
            <a:ext cx="1353097" cy="62800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Tax type</a:t>
            </a:r>
          </a:p>
          <a:p>
            <a:pPr marL="214313" indent="-214313">
              <a:buFont typeface="Arial" panose="020B0604020202020204" pitchFamily="34" charset="0"/>
              <a:buChar char="•"/>
            </a:pPr>
            <a:r>
              <a:rPr lang="en-US" sz="1350" b="1" dirty="0"/>
              <a:t>Tax rate </a:t>
            </a:r>
          </a:p>
        </p:txBody>
      </p:sp>
      <p:sp>
        <p:nvSpPr>
          <p:cNvPr id="16" name="TextBox 15">
            <a:extLst>
              <a:ext uri="{FF2B5EF4-FFF2-40B4-BE49-F238E27FC236}">
                <a16:creationId xmlns:a16="http://schemas.microsoft.com/office/drawing/2014/main" id="{014CBD82-7D5A-4DD1-9CDA-B74C62AD2A53}"/>
              </a:ext>
            </a:extLst>
          </p:cNvPr>
          <p:cNvSpPr txBox="1"/>
          <p:nvPr/>
        </p:nvSpPr>
        <p:spPr>
          <a:xfrm>
            <a:off x="399601" y="3067827"/>
            <a:ext cx="913508" cy="715581"/>
          </a:xfrm>
          <a:prstGeom prst="rect">
            <a:avLst/>
          </a:prstGeom>
          <a:noFill/>
        </p:spPr>
        <p:txBody>
          <a:bodyPr wrap="square" rtlCol="0">
            <a:spAutoFit/>
          </a:bodyPr>
          <a:lstStyle/>
          <a:p>
            <a:r>
              <a:rPr lang="en-US" sz="1350" b="1" dirty="0">
                <a:latin typeface="Times New Roman" panose="02020603050405020304" pitchFamily="18" charset="0"/>
                <a:cs typeface="Times New Roman" panose="02020603050405020304" pitchFamily="18" charset="0"/>
              </a:rPr>
              <a:t>Risk Portrait</a:t>
            </a:r>
            <a:endParaRPr lang="en-US" sz="1350" dirty="0">
              <a:solidFill>
                <a:srgbClr val="666666"/>
              </a:solidFill>
              <a:latin typeface="tahoma" panose="020B0604030504040204" pitchFamily="34" charset="0"/>
            </a:endParaRPr>
          </a:p>
          <a:p>
            <a:r>
              <a:rPr lang="en-US" sz="1350" b="1"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057E6C06-D435-4247-AECE-34812A51F808}"/>
              </a:ext>
            </a:extLst>
          </p:cNvPr>
          <p:cNvSpPr txBox="1"/>
          <p:nvPr/>
        </p:nvSpPr>
        <p:spPr>
          <a:xfrm>
            <a:off x="413702" y="1541707"/>
            <a:ext cx="1060844" cy="507831"/>
          </a:xfrm>
          <a:prstGeom prst="rect">
            <a:avLst/>
          </a:prstGeom>
          <a:noFill/>
        </p:spPr>
        <p:txBody>
          <a:bodyPr wrap="square" rtlCol="0">
            <a:spAutoFit/>
          </a:bodyPr>
          <a:lstStyle/>
          <a:p>
            <a:r>
              <a:rPr lang="en-US" sz="1350" b="1" dirty="0">
                <a:latin typeface="Times New Roman" panose="02020603050405020304" pitchFamily="18" charset="0"/>
                <a:cs typeface="Times New Roman" panose="02020603050405020304" pitchFamily="18" charset="0"/>
              </a:rPr>
              <a:t>Information Source </a:t>
            </a:r>
          </a:p>
        </p:txBody>
      </p:sp>
      <p:sp>
        <p:nvSpPr>
          <p:cNvPr id="22" name="Rectangle 21">
            <a:extLst>
              <a:ext uri="{FF2B5EF4-FFF2-40B4-BE49-F238E27FC236}">
                <a16:creationId xmlns:a16="http://schemas.microsoft.com/office/drawing/2014/main" id="{BA9C1BCB-AEA7-4F6C-A933-32F1C6C4956C}"/>
              </a:ext>
            </a:extLst>
          </p:cNvPr>
          <p:cNvSpPr/>
          <p:nvPr/>
        </p:nvSpPr>
        <p:spPr>
          <a:xfrm>
            <a:off x="5221796" y="3004516"/>
            <a:ext cx="1131834" cy="43343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Industry </a:t>
            </a:r>
          </a:p>
        </p:txBody>
      </p:sp>
      <p:sp>
        <p:nvSpPr>
          <p:cNvPr id="23" name="Rectangle 22">
            <a:extLst>
              <a:ext uri="{FF2B5EF4-FFF2-40B4-BE49-F238E27FC236}">
                <a16:creationId xmlns:a16="http://schemas.microsoft.com/office/drawing/2014/main" id="{E4D922AD-9F4B-4857-98AC-16F88B283305}"/>
              </a:ext>
            </a:extLst>
          </p:cNvPr>
          <p:cNvSpPr/>
          <p:nvPr/>
        </p:nvSpPr>
        <p:spPr>
          <a:xfrm>
            <a:off x="6597258" y="3017653"/>
            <a:ext cx="1131835" cy="42029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Event</a:t>
            </a:r>
          </a:p>
        </p:txBody>
      </p:sp>
      <p:sp>
        <p:nvSpPr>
          <p:cNvPr id="24" name="Rectangle 23">
            <a:extLst>
              <a:ext uri="{FF2B5EF4-FFF2-40B4-BE49-F238E27FC236}">
                <a16:creationId xmlns:a16="http://schemas.microsoft.com/office/drawing/2014/main" id="{5778DC75-0B69-46A9-95B5-093FB71CB8BB}"/>
              </a:ext>
            </a:extLst>
          </p:cNvPr>
          <p:cNvSpPr/>
          <p:nvPr/>
        </p:nvSpPr>
        <p:spPr>
          <a:xfrm>
            <a:off x="2145004" y="3895831"/>
            <a:ext cx="4853993" cy="5485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Risk </a:t>
            </a:r>
            <a:r>
              <a:rPr lang="en-US" altLang="zh-CN" sz="1125" b="1" dirty="0">
                <a:solidFill>
                  <a:schemeClr val="tx1"/>
                </a:solidFill>
              </a:rPr>
              <a:t>identify and response </a:t>
            </a:r>
            <a:endParaRPr lang="en-US" sz="1125" b="1" dirty="0">
              <a:solidFill>
                <a:schemeClr val="tx1"/>
              </a:solidFill>
            </a:endParaRPr>
          </a:p>
        </p:txBody>
      </p:sp>
      <p:sp>
        <p:nvSpPr>
          <p:cNvPr id="25" name="Rectangle 24">
            <a:extLst>
              <a:ext uri="{FF2B5EF4-FFF2-40B4-BE49-F238E27FC236}">
                <a16:creationId xmlns:a16="http://schemas.microsoft.com/office/drawing/2014/main" id="{15FF1A9F-4032-43C7-B694-681246D8BFF3}"/>
              </a:ext>
            </a:extLst>
          </p:cNvPr>
          <p:cNvSpPr/>
          <p:nvPr/>
        </p:nvSpPr>
        <p:spPr>
          <a:xfrm>
            <a:off x="1998398" y="4950902"/>
            <a:ext cx="5538642" cy="48756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Monitor &amp; Predict </a:t>
            </a:r>
          </a:p>
        </p:txBody>
      </p:sp>
      <p:cxnSp>
        <p:nvCxnSpPr>
          <p:cNvPr id="29" name="Straight Arrow Connector 28">
            <a:extLst>
              <a:ext uri="{FF2B5EF4-FFF2-40B4-BE49-F238E27FC236}">
                <a16:creationId xmlns:a16="http://schemas.microsoft.com/office/drawing/2014/main" id="{AE740931-08FE-4624-965A-E9DA7F9FD25E}"/>
              </a:ext>
            </a:extLst>
          </p:cNvPr>
          <p:cNvCxnSpPr>
            <a:cxnSpLocks/>
            <a:stCxn id="9" idx="2"/>
          </p:cNvCxnSpPr>
          <p:nvPr/>
        </p:nvCxnSpPr>
        <p:spPr>
          <a:xfrm>
            <a:off x="2537052" y="2153840"/>
            <a:ext cx="0" cy="24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2F0A9B5-DF35-454A-A20D-0BB94B7BF543}"/>
              </a:ext>
            </a:extLst>
          </p:cNvPr>
          <p:cNvCxnSpPr>
            <a:cxnSpLocks/>
          </p:cNvCxnSpPr>
          <p:nvPr/>
        </p:nvCxnSpPr>
        <p:spPr>
          <a:xfrm>
            <a:off x="4450559" y="2153840"/>
            <a:ext cx="0" cy="242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5E8D25-0228-458C-B91A-82B5B44960C7}"/>
              </a:ext>
            </a:extLst>
          </p:cNvPr>
          <p:cNvCxnSpPr>
            <a:cxnSpLocks/>
            <a:stCxn id="10" idx="2"/>
          </p:cNvCxnSpPr>
          <p:nvPr/>
        </p:nvCxnSpPr>
        <p:spPr>
          <a:xfrm>
            <a:off x="6958012" y="2026455"/>
            <a:ext cx="0" cy="413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514C23A-87DE-45EC-80DE-BB5B15C2A1CD}"/>
              </a:ext>
            </a:extLst>
          </p:cNvPr>
          <p:cNvCxnSpPr/>
          <p:nvPr/>
        </p:nvCxnSpPr>
        <p:spPr>
          <a:xfrm>
            <a:off x="4416623" y="2803559"/>
            <a:ext cx="0" cy="214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2012D95-3628-4B77-8DFF-9C5516FB1DC6}"/>
              </a:ext>
            </a:extLst>
          </p:cNvPr>
          <p:cNvCxnSpPr/>
          <p:nvPr/>
        </p:nvCxnSpPr>
        <p:spPr>
          <a:xfrm>
            <a:off x="4457703" y="3700570"/>
            <a:ext cx="0" cy="215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84FB6B6-A849-314A-BAFE-C628D4D78E8C}"/>
              </a:ext>
            </a:extLst>
          </p:cNvPr>
          <p:cNvSpPr>
            <a:spLocks noGrp="1"/>
          </p:cNvSpPr>
          <p:nvPr>
            <p:ph type="sldNum" sz="quarter" idx="10"/>
          </p:nvPr>
        </p:nvSpPr>
        <p:spPr/>
        <p:txBody>
          <a:bodyPr/>
          <a:lstStyle/>
          <a:p>
            <a:fld id="{5744759D-0EFF-4FB2-9CCE-04E00944F0FE}" type="slidenum">
              <a:rPr lang="en-US" smtClean="0"/>
              <a:pPr/>
              <a:t>52</a:t>
            </a:fld>
            <a:endParaRPr lang="en-US" dirty="0"/>
          </a:p>
        </p:txBody>
      </p:sp>
    </p:spTree>
    <p:extLst>
      <p:ext uri="{BB962C8B-B14F-4D97-AF65-F5344CB8AC3E}">
        <p14:creationId xmlns:p14="http://schemas.microsoft.com/office/powerpoint/2010/main" val="1671450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p:txBody>
          <a:bodyPr/>
          <a:lstStyle/>
          <a:p>
            <a:r>
              <a:rPr lang="en-US" dirty="0"/>
              <a:t>PG</a:t>
            </a:r>
          </a:p>
        </p:txBody>
      </p:sp>
      <p:sp>
        <p:nvSpPr>
          <p:cNvPr id="54275"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a:xfrm>
            <a:off x="6437344" y="5951810"/>
            <a:ext cx="2133600" cy="365125"/>
          </a:xfrm>
          <a:prstGeom prst="rect">
            <a:avLst/>
          </a:prstGeom>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solidFill>
                <a:srgbClr val="5F5F5F"/>
              </a:solidFill>
            </a:endParaRPr>
          </a:p>
        </p:txBody>
      </p:sp>
    </p:spTree>
    <p:extLst>
      <p:ext uri="{BB962C8B-B14F-4D97-AF65-F5344CB8AC3E}">
        <p14:creationId xmlns:p14="http://schemas.microsoft.com/office/powerpoint/2010/main" val="685513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1EE472-B9FF-42A9-90E1-971599454089}" type="slidenum">
              <a:rPr lang="en-US">
                <a:solidFill>
                  <a:srgbClr val="5F5F5F"/>
                </a:solidFill>
              </a:rPr>
              <a:pPr eaLnBrk="1" hangingPunct="1"/>
              <a:t>54</a:t>
            </a:fld>
            <a:endParaRPr lang="en-US">
              <a:solidFill>
                <a:srgbClr val="5F5F5F"/>
              </a:solidFill>
            </a:endParaRPr>
          </a:p>
        </p:txBody>
      </p:sp>
      <p:sp>
        <p:nvSpPr>
          <p:cNvPr id="55299" name="Rectangle 2"/>
          <p:cNvSpPr>
            <a:spLocks noGrp="1" noChangeArrowheads="1"/>
          </p:cNvSpPr>
          <p:nvPr>
            <p:ph type="title"/>
          </p:nvPr>
        </p:nvSpPr>
        <p:spPr/>
        <p:txBody>
          <a:bodyPr/>
          <a:lstStyle/>
          <a:p>
            <a:r>
              <a:rPr lang="en-US" dirty="0"/>
              <a:t>P&amp;G (work with the audit innovation team)</a:t>
            </a:r>
          </a:p>
        </p:txBody>
      </p:sp>
      <p:sp>
        <p:nvSpPr>
          <p:cNvPr id="2" name="Rectangle 3"/>
          <p:cNvSpPr>
            <a:spLocks noGrp="1" noChangeArrowheads="1"/>
          </p:cNvSpPr>
          <p:nvPr>
            <p:ph type="body" idx="1"/>
          </p:nvPr>
        </p:nvSpPr>
        <p:spPr/>
        <p:txBody>
          <a:bodyPr>
            <a:normAutofit fontScale="92500"/>
          </a:bodyPr>
          <a:lstStyle/>
          <a:p>
            <a:r>
              <a:rPr lang="en-US" sz="4400" dirty="0"/>
              <a:t>KPI projects</a:t>
            </a:r>
          </a:p>
          <a:p>
            <a:r>
              <a:rPr lang="en-US" sz="4400" dirty="0"/>
              <a:t>Automating order to cash</a:t>
            </a:r>
          </a:p>
          <a:p>
            <a:r>
              <a:rPr lang="en-US" sz="4400" dirty="0"/>
              <a:t>Vendor files / duplicate payments</a:t>
            </a:r>
          </a:p>
          <a:p>
            <a:r>
              <a:rPr lang="en-US" sz="4400" dirty="0"/>
              <a:t>IA Engagements &amp; control self-assessment</a:t>
            </a:r>
          </a:p>
          <a:p>
            <a:r>
              <a:rPr lang="en-US" sz="4400" dirty="0"/>
              <a:t>P-Card Expert System</a:t>
            </a:r>
          </a:p>
        </p:txBody>
      </p:sp>
    </p:spTree>
    <p:extLst>
      <p:ext uri="{BB962C8B-B14F-4D97-AF65-F5344CB8AC3E}">
        <p14:creationId xmlns:p14="http://schemas.microsoft.com/office/powerpoint/2010/main" val="873795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2688AC-8FC9-405D-82DF-5C10FFD46239}"/>
              </a:ext>
            </a:extLst>
          </p:cNvPr>
          <p:cNvSpPr txBox="1">
            <a:spLocks/>
          </p:cNvSpPr>
          <p:nvPr/>
        </p:nvSpPr>
        <p:spPr bwMode="auto">
          <a:xfrm>
            <a:off x="-319678" y="976705"/>
            <a:ext cx="7772400"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000">
                <a:solidFill>
                  <a:schemeClr val="bg1"/>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800" kern="0" dirty="0"/>
              <a:t>Example of analyzing exogenous data </a:t>
            </a:r>
          </a:p>
        </p:txBody>
      </p:sp>
      <p:sp>
        <p:nvSpPr>
          <p:cNvPr id="7" name="Title 1">
            <a:extLst>
              <a:ext uri="{FF2B5EF4-FFF2-40B4-BE49-F238E27FC236}">
                <a16:creationId xmlns:a16="http://schemas.microsoft.com/office/drawing/2014/main" id="{B63B34A3-D914-4C0D-A132-A6A68E55AC12}"/>
              </a:ext>
            </a:extLst>
          </p:cNvPr>
          <p:cNvSpPr txBox="1">
            <a:spLocks/>
          </p:cNvSpPr>
          <p:nvPr/>
        </p:nvSpPr>
        <p:spPr bwMode="auto">
          <a:xfrm>
            <a:off x="1371600" y="2179463"/>
            <a:ext cx="6201215" cy="202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4000" b="1" cap="all">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3200" kern="0" cap="none" dirty="0">
                <a:latin typeface="Times New Roman" panose="02020603050405020304" pitchFamily="18" charset="0"/>
                <a:cs typeface="Times New Roman" panose="02020603050405020304" pitchFamily="18" charset="0"/>
              </a:rPr>
              <a:t>New York city street cleanliness:</a:t>
            </a:r>
            <a:br>
              <a:rPr lang="en-US" sz="3200" kern="0" cap="none" dirty="0">
                <a:latin typeface="Times New Roman" panose="02020603050405020304" pitchFamily="18" charset="0"/>
                <a:cs typeface="Times New Roman" panose="02020603050405020304" pitchFamily="18" charset="0"/>
              </a:rPr>
            </a:br>
            <a:r>
              <a:rPr lang="en-US" sz="3200" kern="0" cap="none" dirty="0">
                <a:latin typeface="Times New Roman" panose="02020603050405020304" pitchFamily="18" charset="0"/>
                <a:cs typeface="Times New Roman" panose="02020603050405020304" pitchFamily="18" charset="0"/>
              </a:rPr>
              <a:t>apply text mining techniques to social media information</a:t>
            </a:r>
          </a:p>
        </p:txBody>
      </p:sp>
      <p:sp>
        <p:nvSpPr>
          <p:cNvPr id="10" name="Rectangle 3">
            <a:extLst>
              <a:ext uri="{FF2B5EF4-FFF2-40B4-BE49-F238E27FC236}">
                <a16:creationId xmlns:a16="http://schemas.microsoft.com/office/drawing/2014/main" id="{D4F4C796-52B6-4347-891D-08C176D5CC4A}"/>
              </a:ext>
            </a:extLst>
          </p:cNvPr>
          <p:cNvSpPr txBox="1">
            <a:spLocks noChangeArrowheads="1"/>
          </p:cNvSpPr>
          <p:nvPr/>
        </p:nvSpPr>
        <p:spPr bwMode="auto">
          <a:xfrm>
            <a:off x="1371600" y="4139863"/>
            <a:ext cx="5817341" cy="177190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ctr" rtl="0" eaLnBrk="1" fontAlgn="base" hangingPunct="1">
              <a:spcBef>
                <a:spcPct val="20000"/>
              </a:spcBef>
              <a:spcAft>
                <a:spcPct val="0"/>
              </a:spcAft>
              <a:buFontTx/>
              <a:buNone/>
              <a:defRPr sz="2200">
                <a:solidFill>
                  <a:schemeClr val="tx1"/>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r>
              <a:rPr lang="en-US" sz="1800" b="1" kern="0" dirty="0" err="1">
                <a:solidFill>
                  <a:schemeClr val="tx2"/>
                </a:solidFill>
                <a:latin typeface="Times New Roman" panose="02020603050405020304" pitchFamily="18" charset="0"/>
                <a:cs typeface="Times New Roman" panose="02020603050405020304" pitchFamily="18" charset="0"/>
              </a:rPr>
              <a:t>Huijue</a:t>
            </a:r>
            <a:r>
              <a:rPr lang="en-US" sz="1800" b="1" kern="0" dirty="0">
                <a:solidFill>
                  <a:schemeClr val="tx2"/>
                </a:solidFill>
                <a:latin typeface="Times New Roman" panose="02020603050405020304" pitchFamily="18" charset="0"/>
                <a:cs typeface="Times New Roman" panose="02020603050405020304" pitchFamily="18" charset="0"/>
              </a:rPr>
              <a:t> Kelly Duan</a:t>
            </a:r>
            <a:r>
              <a:rPr lang="en-US" sz="1800" b="1" kern="0" baseline="30000" dirty="0">
                <a:solidFill>
                  <a:schemeClr val="tx2"/>
                </a:solidFill>
                <a:latin typeface="Times New Roman" panose="02020603050405020304" pitchFamily="18" charset="0"/>
                <a:cs typeface="Times New Roman" panose="02020603050405020304" pitchFamily="18" charset="0"/>
              </a:rPr>
              <a:t>1</a:t>
            </a:r>
          </a:p>
          <a:p>
            <a:pPr>
              <a:spcBef>
                <a:spcPts val="450"/>
              </a:spcBef>
            </a:pPr>
            <a:r>
              <a:rPr lang="en-US" sz="1800" b="1" kern="0" dirty="0">
                <a:solidFill>
                  <a:schemeClr val="tx2"/>
                </a:solidFill>
                <a:latin typeface="Times New Roman" panose="02020603050405020304" pitchFamily="18" charset="0"/>
                <a:cs typeface="Times New Roman" panose="02020603050405020304" pitchFamily="18" charset="0"/>
              </a:rPr>
              <a:t>Mauricio Codesso</a:t>
            </a:r>
            <a:r>
              <a:rPr lang="en-US" sz="1800" b="1" kern="0" baseline="30000" dirty="0">
                <a:solidFill>
                  <a:schemeClr val="tx2"/>
                </a:solidFill>
                <a:latin typeface="Times New Roman" panose="02020603050405020304" pitchFamily="18" charset="0"/>
                <a:cs typeface="Times New Roman" panose="02020603050405020304" pitchFamily="18" charset="0"/>
              </a:rPr>
              <a:t>2</a:t>
            </a:r>
          </a:p>
          <a:p>
            <a:pPr>
              <a:spcBef>
                <a:spcPts val="450"/>
              </a:spcBef>
            </a:pPr>
            <a:r>
              <a:rPr lang="en-US" sz="1800" b="1" kern="0" dirty="0">
                <a:solidFill>
                  <a:schemeClr val="tx2"/>
                </a:solidFill>
                <a:latin typeface="Times New Roman" panose="02020603050405020304" pitchFamily="18" charset="0"/>
                <a:cs typeface="Times New Roman" panose="02020603050405020304" pitchFamily="18" charset="0"/>
              </a:rPr>
              <a:t>Zamil Alzamil</a:t>
            </a:r>
            <a:r>
              <a:rPr lang="en-US" sz="1800" b="1" kern="0" baseline="30000" dirty="0">
                <a:solidFill>
                  <a:schemeClr val="tx2"/>
                </a:solidFill>
                <a:latin typeface="Times New Roman" panose="02020603050405020304" pitchFamily="18" charset="0"/>
                <a:cs typeface="Times New Roman" panose="02020603050405020304" pitchFamily="18" charset="0"/>
              </a:rPr>
              <a:t>3</a:t>
            </a:r>
          </a:p>
          <a:p>
            <a:pPr>
              <a:spcBef>
                <a:spcPts val="900"/>
              </a:spcBef>
            </a:pPr>
            <a:r>
              <a:rPr lang="en-US" sz="1350" kern="0" baseline="30000" dirty="0">
                <a:solidFill>
                  <a:schemeClr val="tx2"/>
                </a:solidFill>
                <a:latin typeface="Times New Roman" panose="02020603050405020304" pitchFamily="18" charset="0"/>
                <a:cs typeface="Times New Roman" panose="02020603050405020304" pitchFamily="18" charset="0"/>
              </a:rPr>
              <a:t>1</a:t>
            </a:r>
            <a:r>
              <a:rPr lang="en-US" sz="1350" kern="0" dirty="0">
                <a:solidFill>
                  <a:schemeClr val="tx2"/>
                </a:solidFill>
                <a:latin typeface="Times New Roman" panose="02020603050405020304" pitchFamily="18" charset="0"/>
                <a:cs typeface="Times New Roman" panose="02020603050405020304" pitchFamily="18" charset="0"/>
              </a:rPr>
              <a:t>Rutgers, the State University of New Jersey</a:t>
            </a:r>
          </a:p>
          <a:p>
            <a:pPr>
              <a:spcBef>
                <a:spcPts val="0"/>
              </a:spcBef>
            </a:pPr>
            <a:r>
              <a:rPr lang="en-US" sz="1350" kern="0" dirty="0">
                <a:solidFill>
                  <a:schemeClr val="tx2"/>
                </a:solidFill>
                <a:latin typeface="Times New Roman" panose="02020603050405020304" pitchFamily="18" charset="0"/>
                <a:cs typeface="Times New Roman" panose="02020603050405020304" pitchFamily="18" charset="0"/>
              </a:rPr>
              <a:t> </a:t>
            </a:r>
            <a:r>
              <a:rPr lang="en-US" sz="1350" kern="0" baseline="30000" dirty="0">
                <a:solidFill>
                  <a:schemeClr val="tx2"/>
                </a:solidFill>
                <a:latin typeface="Times New Roman" panose="02020603050405020304" pitchFamily="18" charset="0"/>
                <a:cs typeface="Times New Roman" panose="02020603050405020304" pitchFamily="18" charset="0"/>
              </a:rPr>
              <a:t>2</a:t>
            </a:r>
            <a:r>
              <a:rPr lang="en-US" sz="1350" kern="0" dirty="0">
                <a:solidFill>
                  <a:schemeClr val="tx2"/>
                </a:solidFill>
                <a:latin typeface="Times New Roman" panose="02020603050405020304" pitchFamily="18" charset="0"/>
                <a:cs typeface="Times New Roman" panose="02020603050405020304" pitchFamily="18" charset="0"/>
              </a:rPr>
              <a:t>Northeastern University</a:t>
            </a:r>
          </a:p>
          <a:p>
            <a:pPr>
              <a:spcBef>
                <a:spcPts val="0"/>
              </a:spcBef>
            </a:pPr>
            <a:r>
              <a:rPr lang="en-US" sz="1350" kern="0" baseline="30000" dirty="0">
                <a:solidFill>
                  <a:schemeClr val="tx2"/>
                </a:solidFill>
                <a:latin typeface="Times New Roman" panose="02020603050405020304" pitchFamily="18" charset="0"/>
                <a:cs typeface="Times New Roman" panose="02020603050405020304" pitchFamily="18" charset="0"/>
              </a:rPr>
              <a:t>3</a:t>
            </a:r>
            <a:r>
              <a:rPr lang="en-US" sz="1350" i="1" kern="0" dirty="0">
                <a:solidFill>
                  <a:schemeClr val="tx2"/>
                </a:solidFill>
                <a:latin typeface="Times New Roman" panose="02020603050405020304" pitchFamily="18" charset="0"/>
                <a:cs typeface="Times New Roman" panose="02020603050405020304" pitchFamily="18" charset="0"/>
              </a:rPr>
              <a:t>Majmaah University</a:t>
            </a:r>
          </a:p>
        </p:txBody>
      </p:sp>
    </p:spTree>
    <p:extLst>
      <p:ext uri="{BB962C8B-B14F-4D97-AF65-F5344CB8AC3E}">
        <p14:creationId xmlns:p14="http://schemas.microsoft.com/office/powerpoint/2010/main" val="63733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02BBA-1DAC-9741-8A37-03EF6A13E867}"/>
              </a:ext>
            </a:extLst>
          </p:cNvPr>
          <p:cNvPicPr>
            <a:picLocks noChangeAspect="1"/>
          </p:cNvPicPr>
          <p:nvPr/>
        </p:nvPicPr>
        <p:blipFill>
          <a:blip r:embed="rId2"/>
          <a:stretch>
            <a:fillRect/>
          </a:stretch>
        </p:blipFill>
        <p:spPr>
          <a:xfrm>
            <a:off x="-164720" y="995423"/>
            <a:ext cx="9473439" cy="5330142"/>
          </a:xfrm>
          <a:prstGeom prst="rect">
            <a:avLst/>
          </a:prstGeom>
          <a:noFill/>
        </p:spPr>
      </p:pic>
      <p:sp>
        <p:nvSpPr>
          <p:cNvPr id="2" name="Slide Number Placeholder 1" hidden="1">
            <a:extLst>
              <a:ext uri="{FF2B5EF4-FFF2-40B4-BE49-F238E27FC236}">
                <a16:creationId xmlns:a16="http://schemas.microsoft.com/office/drawing/2014/main" id="{02976D1A-97BD-2C42-8D71-C06575F20C99}"/>
              </a:ext>
            </a:extLst>
          </p:cNvPr>
          <p:cNvSpPr>
            <a:spLocks noGrp="1"/>
          </p:cNvSpPr>
          <p:nvPr>
            <p:ph type="sldNum" sz="quarter" idx="10"/>
          </p:nvPr>
        </p:nvSpPr>
        <p:spPr/>
        <p:txBody>
          <a:bodyPr/>
          <a:lstStyle/>
          <a:p>
            <a:pPr>
              <a:spcAft>
                <a:spcPts val="450"/>
              </a:spcAft>
              <a:defRPr/>
            </a:pPr>
            <a:fld id="{CB9A03EE-8AFD-D547-9E71-0BD0BE6F934E}" type="slidenum">
              <a:rPr lang="en-US" smtClean="0"/>
              <a:pPr>
                <a:spcAft>
                  <a:spcPts val="450"/>
                </a:spcAft>
                <a:defRPr/>
              </a:pPr>
              <a:t>56</a:t>
            </a:fld>
            <a:endParaRPr lang="en-US"/>
          </a:p>
        </p:txBody>
      </p:sp>
    </p:spTree>
    <p:extLst>
      <p:ext uri="{BB962C8B-B14F-4D97-AF65-F5344CB8AC3E}">
        <p14:creationId xmlns:p14="http://schemas.microsoft.com/office/powerpoint/2010/main" val="4067212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1393" y="2877741"/>
            <a:ext cx="6201215" cy="1102519"/>
          </a:xfrm>
        </p:spPr>
        <p:txBody>
          <a:bodyPr>
            <a:normAutofit/>
          </a:bodyPr>
          <a:lstStyle/>
          <a:p>
            <a:r>
              <a:rPr lang="en-US" b="1" dirty="0">
                <a:solidFill>
                  <a:schemeClr val="tx2"/>
                </a:solidFill>
                <a:latin typeface="Times New Roman" panose="02020603050405020304" pitchFamily="18" charset="0"/>
                <a:cs typeface="Times New Roman" panose="02020603050405020304" pitchFamily="18" charset="0"/>
              </a:rPr>
              <a:t>Continuous Intelligent Pandemic Monitoring</a:t>
            </a:r>
            <a:r>
              <a:rPr lang="zh-CN" altLang="en-US" b="1" dirty="0">
                <a:solidFill>
                  <a:schemeClr val="tx2"/>
                </a:solidFill>
                <a:latin typeface="Times New Roman" panose="02020603050405020304" pitchFamily="18" charset="0"/>
                <a:cs typeface="Times New Roman" panose="02020603050405020304" pitchFamily="18" charset="0"/>
              </a:rPr>
              <a:t> （</a:t>
            </a:r>
            <a:r>
              <a:rPr lang="en-US" altLang="zh-CN" b="1" dirty="0">
                <a:solidFill>
                  <a:schemeClr val="tx2"/>
                </a:solidFill>
                <a:latin typeface="Times New Roman" panose="02020603050405020304" pitchFamily="18" charset="0"/>
                <a:cs typeface="Times New Roman" panose="02020603050405020304" pitchFamily="18" charset="0"/>
              </a:rPr>
              <a:t>CIPM)</a:t>
            </a:r>
            <a:endParaRPr lang="en-US" b="1" dirty="0">
              <a:solidFill>
                <a:schemeClr val="tx2"/>
              </a:solidFill>
              <a:latin typeface="Times New Roman" panose="02020603050405020304" pitchFamily="18" charset="0"/>
              <a:cs typeface="Times New Roman" panose="02020603050405020304" pitchFamily="18" charset="0"/>
            </a:endParaRPr>
          </a:p>
        </p:txBody>
      </p:sp>
      <p:sp>
        <p:nvSpPr>
          <p:cNvPr id="4" name="Subtitle 5">
            <a:extLst>
              <a:ext uri="{FF2B5EF4-FFF2-40B4-BE49-F238E27FC236}">
                <a16:creationId xmlns:a16="http://schemas.microsoft.com/office/drawing/2014/main" id="{2B3514FD-6B4B-034C-AE5B-E2174B3DC5F4}"/>
              </a:ext>
            </a:extLst>
          </p:cNvPr>
          <p:cNvSpPr>
            <a:spLocks noGrp="1"/>
          </p:cNvSpPr>
          <p:nvPr>
            <p:ph type="subTitle" idx="1"/>
          </p:nvPr>
        </p:nvSpPr>
        <p:spPr>
          <a:xfrm>
            <a:off x="1856354" y="4106236"/>
            <a:ext cx="5431292" cy="1792121"/>
          </a:xfrm>
        </p:spPr>
        <p:txBody>
          <a:bodyPr/>
          <a:lstStyle/>
          <a:p>
            <a:r>
              <a:rPr lang="en-US" sz="1500" b="1" dirty="0" err="1">
                <a:solidFill>
                  <a:schemeClr val="tx2"/>
                </a:solidFill>
                <a:latin typeface="Times New Roman" panose="02020603050405020304" pitchFamily="18" charset="0"/>
                <a:cs typeface="Times New Roman" panose="02020603050405020304" pitchFamily="18" charset="0"/>
              </a:rPr>
              <a:t>Huijue</a:t>
            </a:r>
            <a:r>
              <a:rPr lang="en-US" sz="1500" b="1" dirty="0">
                <a:solidFill>
                  <a:schemeClr val="tx2"/>
                </a:solidFill>
                <a:latin typeface="Times New Roman" panose="02020603050405020304" pitchFamily="18" charset="0"/>
                <a:cs typeface="Times New Roman" panose="02020603050405020304" pitchFamily="18" charset="0"/>
              </a:rPr>
              <a:t> Kelly Duan</a:t>
            </a:r>
          </a:p>
          <a:p>
            <a:r>
              <a:rPr lang="en-US" sz="1500" b="1" dirty="0" err="1">
                <a:solidFill>
                  <a:schemeClr val="tx2"/>
                </a:solidFill>
                <a:latin typeface="Times New Roman" panose="02020603050405020304" pitchFamily="18" charset="0"/>
                <a:cs typeface="Times New Roman" panose="02020603050405020304" pitchFamily="18" charset="0"/>
              </a:rPr>
              <a:t>Hanxin</a:t>
            </a:r>
            <a:r>
              <a:rPr lang="en-US" sz="1500" b="1" dirty="0">
                <a:solidFill>
                  <a:schemeClr val="tx2"/>
                </a:solidFill>
                <a:latin typeface="Times New Roman" panose="02020603050405020304" pitchFamily="18" charset="0"/>
                <a:cs typeface="Times New Roman" panose="02020603050405020304" pitchFamily="18" charset="0"/>
              </a:rPr>
              <a:t> Hu</a:t>
            </a:r>
          </a:p>
          <a:p>
            <a:r>
              <a:rPr lang="en-US" sz="1500" b="1" dirty="0">
                <a:solidFill>
                  <a:schemeClr val="tx2"/>
                </a:solidFill>
                <a:latin typeface="Times New Roman" panose="02020603050405020304" pitchFamily="18" charset="0"/>
                <a:cs typeface="Times New Roman" panose="02020603050405020304" pitchFamily="18" charset="0"/>
              </a:rPr>
              <a:t>Miklos Vasarhelyi</a:t>
            </a:r>
          </a:p>
          <a:p>
            <a:pPr>
              <a:spcBef>
                <a:spcPts val="1350"/>
              </a:spcBef>
            </a:pPr>
            <a:r>
              <a:rPr lang="en-US" sz="1200" i="1" dirty="0">
                <a:solidFill>
                  <a:schemeClr val="tx2"/>
                </a:solidFill>
                <a:latin typeface="Times New Roman" panose="02020603050405020304" pitchFamily="18" charset="0"/>
                <a:cs typeface="Times New Roman" panose="02020603050405020304" pitchFamily="18" charset="0"/>
              </a:rPr>
              <a:t>Accounting Information System</a:t>
            </a:r>
          </a:p>
          <a:p>
            <a:r>
              <a:rPr lang="en-US" sz="1200" i="1" dirty="0">
                <a:solidFill>
                  <a:schemeClr val="tx2"/>
                </a:solidFill>
                <a:latin typeface="Times New Roman" panose="02020603050405020304" pitchFamily="18" charset="0"/>
                <a:cs typeface="Times New Roman" panose="02020603050405020304" pitchFamily="18" charset="0"/>
              </a:rPr>
              <a:t>Rutgers, the State University of New Jersey</a:t>
            </a:r>
          </a:p>
          <a:p>
            <a:endParaRPr lang="en-US" sz="15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34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113A-89CA-D14F-9E99-DF030CCBFF2E}"/>
              </a:ext>
            </a:extLst>
          </p:cNvPr>
          <p:cNvSpPr>
            <a:spLocks noGrp="1"/>
          </p:cNvSpPr>
          <p:nvPr>
            <p:ph type="title"/>
          </p:nvPr>
        </p:nvSpPr>
        <p:spPr>
          <a:xfrm>
            <a:off x="457200" y="1026521"/>
            <a:ext cx="8229600" cy="808038"/>
          </a:xfrm>
        </p:spPr>
        <p:txBody>
          <a:bodyPr/>
          <a:lstStyle/>
          <a:p>
            <a:r>
              <a:rPr lang="en-US" dirty="0">
                <a:latin typeface="Times New Roman" panose="02020603050405020304" pitchFamily="18" charset="0"/>
                <a:cs typeface="Times New Roman" panose="02020603050405020304" pitchFamily="18" charset="0"/>
              </a:rPr>
              <a:t>Research Objectives</a:t>
            </a:r>
          </a:p>
        </p:txBody>
      </p:sp>
      <p:sp>
        <p:nvSpPr>
          <p:cNvPr id="4" name="Slide Number Placeholder 3">
            <a:extLst>
              <a:ext uri="{FF2B5EF4-FFF2-40B4-BE49-F238E27FC236}">
                <a16:creationId xmlns:a16="http://schemas.microsoft.com/office/drawing/2014/main" id="{71071E38-184A-2447-A960-3E4D903C50CB}"/>
              </a:ext>
            </a:extLst>
          </p:cNvPr>
          <p:cNvSpPr>
            <a:spLocks noGrp="1"/>
          </p:cNvSpPr>
          <p:nvPr>
            <p:ph type="sldNum" sz="quarter" idx="10"/>
          </p:nvPr>
        </p:nvSpPr>
        <p:spPr/>
        <p:txBody>
          <a:bodyPr/>
          <a:lstStyle/>
          <a:p>
            <a:pPr>
              <a:defRPr/>
            </a:pPr>
            <a:fld id="{45488343-B159-074D-B355-B61FD1A20D53}" type="slidenum">
              <a:rPr lang="en-US" smtClean="0">
                <a:latin typeface="Times New Roman" panose="02020603050405020304" pitchFamily="18" charset="0"/>
                <a:cs typeface="Times New Roman" panose="02020603050405020304" pitchFamily="18" charset="0"/>
              </a:rPr>
              <a:pPr>
                <a:defRPr/>
              </a:pPr>
              <a:t>58</a:t>
            </a:fld>
            <a:endParaRPr lang="en-US">
              <a:latin typeface="Times New Roman" panose="02020603050405020304" pitchFamily="18" charset="0"/>
              <a:cs typeface="Times New Roman" panose="02020603050405020304" pitchFamily="18" charset="0"/>
            </a:endParaRPr>
          </a:p>
        </p:txBody>
      </p:sp>
      <p:sp>
        <p:nvSpPr>
          <p:cNvPr id="7" name="Content Placeholder 12">
            <a:extLst>
              <a:ext uri="{FF2B5EF4-FFF2-40B4-BE49-F238E27FC236}">
                <a16:creationId xmlns:a16="http://schemas.microsoft.com/office/drawing/2014/main" id="{F304BA71-2D7E-3349-A8D5-0F530AFB124E}"/>
              </a:ext>
            </a:extLst>
          </p:cNvPr>
          <p:cNvSpPr txBox="1">
            <a:spLocks/>
          </p:cNvSpPr>
          <p:nvPr/>
        </p:nvSpPr>
        <p:spPr>
          <a:xfrm>
            <a:off x="396240" y="2031091"/>
            <a:ext cx="8229600" cy="3821069"/>
          </a:xfrm>
          <a:prstGeom prst="rect">
            <a:avLst/>
          </a:prstGeom>
        </p:spPr>
        <p:txBody>
          <a:bodyPr>
            <a:noAutofit/>
          </a:bodyPr>
          <a:lst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a:lstStyle>
          <a:p>
            <a:pPr>
              <a:spcBef>
                <a:spcPts val="900"/>
              </a:spcBef>
            </a:pPr>
            <a:r>
              <a:rPr lang="en-US" altLang="zh-CN" sz="2000" kern="0" dirty="0">
                <a:latin typeface="Times New Roman" panose="02020603050405020304" pitchFamily="18" charset="0"/>
                <a:cs typeface="Times New Roman" panose="02020603050405020304" pitchFamily="18" charset="0"/>
              </a:rPr>
              <a:t>Use measurement science (accounting), assurance science (auditing) to examine the situation</a:t>
            </a:r>
          </a:p>
          <a:p>
            <a:pPr>
              <a:spcBef>
                <a:spcPts val="900"/>
              </a:spcBef>
            </a:pPr>
            <a:r>
              <a:rPr lang="en-US" sz="2000" kern="0" dirty="0">
                <a:latin typeface="Times New Roman" panose="02020603050405020304" pitchFamily="18" charset="0"/>
                <a:cs typeface="Times New Roman" panose="02020603050405020304" pitchFamily="18" charset="0"/>
              </a:rPr>
              <a:t>Establish a continuous monitoring system (CIPM)</a:t>
            </a:r>
          </a:p>
          <a:p>
            <a:pPr lvl="1" algn="just">
              <a:spcBef>
                <a:spcPts val="900"/>
              </a:spcBef>
            </a:pPr>
            <a:r>
              <a:rPr lang="en-US" dirty="0">
                <a:latin typeface="Times New Roman" panose="02020603050405020304" pitchFamily="18" charset="0"/>
                <a:cs typeface="Times New Roman" panose="02020603050405020304" pitchFamily="18" charset="0"/>
              </a:rPr>
              <a:t>assess the realistic parameters, and continuously monitor the evolution of COVID-19 by using exogenous variables</a:t>
            </a:r>
          </a:p>
          <a:p>
            <a:pPr lvl="1" algn="just">
              <a:spcBef>
                <a:spcPts val="900"/>
              </a:spcBef>
            </a:pPr>
            <a:r>
              <a:rPr lang="en-US" dirty="0">
                <a:latin typeface="Times New Roman" panose="02020603050405020304" pitchFamily="18" charset="0"/>
                <a:cs typeface="Times New Roman" panose="02020603050405020304" pitchFamily="18" charset="0"/>
              </a:rPr>
              <a:t>generate alerts following risk assessments from the time series, machine learning models, and cross-sectional analytics</a:t>
            </a:r>
          </a:p>
          <a:p>
            <a:pPr lvl="1" algn="just">
              <a:spcBef>
                <a:spcPts val="900"/>
              </a:spcBef>
            </a:pPr>
            <a:r>
              <a:rPr lang="en-US" dirty="0">
                <a:latin typeface="Times New Roman" panose="02020603050405020304" pitchFamily="18" charset="0"/>
                <a:cs typeface="Times New Roman" panose="02020603050405020304" pitchFamily="18" charset="0"/>
              </a:rPr>
              <a:t>validate the epidemic related numbers and to provide guidance to policymakers so that sufficient resources can be allocated to the upcoming high risky areas in order to control the spread and lower the impact of the disease</a:t>
            </a:r>
            <a:endParaRPr lang="en-US" kern="0" dirty="0">
              <a:latin typeface="Times New Roman" panose="02020603050405020304" pitchFamily="18" charset="0"/>
              <a:cs typeface="Times New Roman" panose="02020603050405020304" pitchFamily="18" charset="0"/>
            </a:endParaRPr>
          </a:p>
          <a:p>
            <a:pPr algn="just"/>
            <a:endParaRPr lang="en-US" altLang="zh-CN" sz="18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826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22A8-FB3D-1841-A57C-15F81689C6F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Continuous Monitoring Dashboard</a:t>
            </a:r>
          </a:p>
        </p:txBody>
      </p:sp>
      <p:sp>
        <p:nvSpPr>
          <p:cNvPr id="3" name="Content Placeholder 2">
            <a:extLst>
              <a:ext uri="{FF2B5EF4-FFF2-40B4-BE49-F238E27FC236}">
                <a16:creationId xmlns:a16="http://schemas.microsoft.com/office/drawing/2014/main" id="{408C9E35-645C-0348-A597-1336E4F11F6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092E663-0C69-5F43-8161-22C62A8D0DF3}"/>
              </a:ext>
            </a:extLst>
          </p:cNvPr>
          <p:cNvSpPr>
            <a:spLocks noGrp="1"/>
          </p:cNvSpPr>
          <p:nvPr>
            <p:ph type="sldNum" sz="quarter" idx="10"/>
          </p:nvPr>
        </p:nvSpPr>
        <p:spPr/>
        <p:txBody>
          <a:bodyPr/>
          <a:lstStyle/>
          <a:p>
            <a:pPr>
              <a:defRPr/>
            </a:pPr>
            <a:fld id="{45488343-B159-074D-B355-B61FD1A20D53}" type="slidenum">
              <a:rPr lang="en-US" smtClean="0"/>
              <a:pPr>
                <a:defRPr/>
              </a:pPr>
              <a:t>59</a:t>
            </a:fld>
            <a:endParaRPr lang="en-US"/>
          </a:p>
        </p:txBody>
      </p:sp>
      <p:pic>
        <p:nvPicPr>
          <p:cNvPr id="5" name="Picture 4" descr="A screenshot of a cell phone&#10;&#10;Description automatically generated">
            <a:extLst>
              <a:ext uri="{FF2B5EF4-FFF2-40B4-BE49-F238E27FC236}">
                <a16:creationId xmlns:a16="http://schemas.microsoft.com/office/drawing/2014/main" id="{9FD99815-B501-004C-A0C8-FCCD3555A02A}"/>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394253" y="1321904"/>
            <a:ext cx="8749747" cy="4761396"/>
          </a:xfrm>
          <a:prstGeom prst="rect">
            <a:avLst/>
          </a:prstGeom>
        </p:spPr>
      </p:pic>
    </p:spTree>
    <p:extLst>
      <p:ext uri="{BB962C8B-B14F-4D97-AF65-F5344CB8AC3E}">
        <p14:creationId xmlns:p14="http://schemas.microsoft.com/office/powerpoint/2010/main" val="26108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8687-0601-429F-BE4D-F7F38051CFE6}"/>
              </a:ext>
            </a:extLst>
          </p:cNvPr>
          <p:cNvSpPr>
            <a:spLocks noGrp="1"/>
          </p:cNvSpPr>
          <p:nvPr>
            <p:ph type="title"/>
          </p:nvPr>
        </p:nvSpPr>
        <p:spPr/>
        <p:txBody>
          <a:bodyPr/>
          <a:lstStyle/>
          <a:p>
            <a:r>
              <a:rPr lang="en-US" dirty="0"/>
              <a:t>SWAM – School of a million courses</a:t>
            </a:r>
          </a:p>
        </p:txBody>
      </p:sp>
      <p:sp>
        <p:nvSpPr>
          <p:cNvPr id="3" name="Content Placeholder 2">
            <a:extLst>
              <a:ext uri="{FF2B5EF4-FFF2-40B4-BE49-F238E27FC236}">
                <a16:creationId xmlns:a16="http://schemas.microsoft.com/office/drawing/2014/main" id="{659D4C35-9CD6-4241-B148-19B2F1850ED5}"/>
              </a:ext>
            </a:extLst>
          </p:cNvPr>
          <p:cNvSpPr>
            <a:spLocks noGrp="1"/>
          </p:cNvSpPr>
          <p:nvPr>
            <p:ph idx="1"/>
          </p:nvPr>
        </p:nvSpPr>
        <p:spPr/>
        <p:txBody>
          <a:bodyPr/>
          <a:lstStyle/>
          <a:p>
            <a:r>
              <a:rPr lang="en-US" dirty="0"/>
              <a:t>Build your own modular course out of tens of lecture-sized modules</a:t>
            </a:r>
          </a:p>
          <a:p>
            <a:r>
              <a:rPr lang="en-US" dirty="0"/>
              <a:t>Focused (for now) on analytics, IT, and AI</a:t>
            </a:r>
          </a:p>
          <a:p>
            <a:endParaRPr lang="en-US" dirty="0"/>
          </a:p>
          <a:p>
            <a:r>
              <a:rPr lang="en-US" dirty="0">
                <a:hlinkClick r:id="rId2"/>
              </a:rPr>
              <a:t>https://www.dropbox.com/sh/txvjxw6rknauwnh/AAD0ds1R9GdSkQ1GhKMeTU9Ra?dl=0</a:t>
            </a:r>
            <a:endParaRPr lang="en-US" dirty="0"/>
          </a:p>
          <a:p>
            <a:endParaRPr lang="en-US" dirty="0"/>
          </a:p>
          <a:p>
            <a:pPr lvl="1"/>
            <a:r>
              <a:rPr lang="en-US" dirty="0"/>
              <a:t>Link includes SWAM video</a:t>
            </a:r>
          </a:p>
          <a:p>
            <a:pPr lvl="1"/>
            <a:r>
              <a:rPr lang="en-US" dirty="0"/>
              <a:t>Illustrative module program</a:t>
            </a:r>
          </a:p>
          <a:p>
            <a:pPr lvl="1"/>
            <a:r>
              <a:rPr lang="en-US" dirty="0"/>
              <a:t>List of some modules</a:t>
            </a:r>
          </a:p>
        </p:txBody>
      </p:sp>
      <p:sp>
        <p:nvSpPr>
          <p:cNvPr id="4" name="Slide Number Placeholder 3">
            <a:extLst>
              <a:ext uri="{FF2B5EF4-FFF2-40B4-BE49-F238E27FC236}">
                <a16:creationId xmlns:a16="http://schemas.microsoft.com/office/drawing/2014/main" id="{70C40443-36B8-42E1-9B40-ECE400664B67}"/>
              </a:ext>
            </a:extLst>
          </p:cNvPr>
          <p:cNvSpPr>
            <a:spLocks noGrp="1"/>
          </p:cNvSpPr>
          <p:nvPr>
            <p:ph type="sldNum" sz="quarter" idx="10"/>
          </p:nvPr>
        </p:nvSpPr>
        <p:spPr/>
        <p:txBody>
          <a:bodyPr/>
          <a:lstStyle/>
          <a:p>
            <a:fld id="{5744759D-0EFF-4FB2-9CCE-04E00944F0FE}" type="slidenum">
              <a:rPr lang="en-US" smtClean="0"/>
              <a:pPr/>
              <a:t>6</a:t>
            </a:fld>
            <a:endParaRPr lang="en-US" dirty="0"/>
          </a:p>
        </p:txBody>
      </p:sp>
    </p:spTree>
    <p:extLst>
      <p:ext uri="{BB962C8B-B14F-4D97-AF65-F5344CB8AC3E}">
        <p14:creationId xmlns:p14="http://schemas.microsoft.com/office/powerpoint/2010/main" val="4236246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10"/>
          </p:nvPr>
        </p:nvSpPr>
        <p:spPr>
          <a:xfrm>
            <a:off x="6437344" y="595181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solidFill>
                <a:srgbClr val="5F5F5F"/>
              </a:solidFill>
            </a:endParaRPr>
          </a:p>
        </p:txBody>
      </p:sp>
      <p:sp>
        <p:nvSpPr>
          <p:cNvPr id="94211" name="Rectangle 4"/>
          <p:cNvSpPr>
            <a:spLocks noGrp="1" noChangeArrowheads="1"/>
          </p:cNvSpPr>
          <p:nvPr>
            <p:ph type="ctrTitle"/>
          </p:nvPr>
        </p:nvSpPr>
        <p:spPr/>
        <p:txBody>
          <a:bodyPr/>
          <a:lstStyle/>
          <a:p>
            <a:r>
              <a:rPr lang="en-US" dirty="0"/>
              <a:t>Continuous Risk Monitoring and Assessment </a:t>
            </a:r>
          </a:p>
        </p:txBody>
      </p:sp>
      <p:sp>
        <p:nvSpPr>
          <p:cNvPr id="2" name="Subtitle 2"/>
          <p:cNvSpPr>
            <a:spLocks noGrp="1"/>
          </p:cNvSpPr>
          <p:nvPr>
            <p:ph type="subTitle" idx="4294967295"/>
          </p:nvPr>
        </p:nvSpPr>
        <p:spPr>
          <a:xfrm>
            <a:off x="1371600" y="3886200"/>
            <a:ext cx="6400800" cy="1752600"/>
          </a:xfrm>
        </p:spPr>
        <p:txBody>
          <a:bodyPr/>
          <a:lstStyle/>
          <a:p>
            <a:pPr marL="0" indent="0" algn="ctr">
              <a:lnSpc>
                <a:spcPct val="90000"/>
              </a:lnSpc>
              <a:buFontTx/>
              <a:buNone/>
            </a:pPr>
            <a:endParaRPr lang="en-US" sz="3100" b="1"/>
          </a:p>
          <a:p>
            <a:pPr marL="0" indent="0" algn="ctr">
              <a:lnSpc>
                <a:spcPct val="90000"/>
              </a:lnSpc>
              <a:buFontTx/>
              <a:buNone/>
            </a:pPr>
            <a:r>
              <a:rPr lang="en-US" sz="3100" b="1"/>
              <a:t>Assurance on Risk Management</a:t>
            </a:r>
          </a:p>
        </p:txBody>
      </p:sp>
    </p:spTree>
    <p:extLst>
      <p:ext uri="{BB962C8B-B14F-4D97-AF65-F5344CB8AC3E}">
        <p14:creationId xmlns:p14="http://schemas.microsoft.com/office/powerpoint/2010/main" val="1022588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ED6C12-897D-49D3-9DB7-DDE8F82A93C4}" type="slidenum">
              <a:rPr lang="en-US">
                <a:solidFill>
                  <a:srgbClr val="5F5F5F"/>
                </a:solidFill>
              </a:rPr>
              <a:pPr eaLnBrk="1" hangingPunct="1"/>
              <a:t>61</a:t>
            </a:fld>
            <a:endParaRPr lang="en-US">
              <a:solidFill>
                <a:srgbClr val="5F5F5F"/>
              </a:solidFill>
            </a:endParaRPr>
          </a:p>
        </p:txBody>
      </p:sp>
      <p:sp>
        <p:nvSpPr>
          <p:cNvPr id="2" name="Title 1"/>
          <p:cNvSpPr>
            <a:spLocks noGrp="1"/>
          </p:cNvSpPr>
          <p:nvPr>
            <p:ph type="title" idx="4294967295"/>
          </p:nvPr>
        </p:nvSpPr>
        <p:spPr>
          <a:xfrm>
            <a:off x="463550" y="692150"/>
            <a:ext cx="8229600" cy="831850"/>
          </a:xfrm>
          <a:ln>
            <a:miter lim="800000"/>
            <a:headEnd/>
            <a:tailEnd/>
          </a:ln>
        </p:spPr>
        <p:txBody>
          <a:bodyPr>
            <a:normAutofit/>
            <a:scene3d>
              <a:camera prst="orthographicFront"/>
              <a:lightRig rig="soft" dir="t">
                <a:rot lat="0" lon="0" rev="16800000"/>
              </a:lightRig>
            </a:scene3d>
            <a:sp3d prstMaterial="softEdge">
              <a:bevelT w="38100" h="38100"/>
            </a:sp3d>
          </a:bodyPr>
          <a:lstStyle/>
          <a:p>
            <a:pPr algn="ctr" eaLnBrk="1" fontAlgn="auto" hangingPunct="1">
              <a:spcAft>
                <a:spcPts val="0"/>
              </a:spcAft>
              <a:defRPr/>
            </a:pPr>
            <a:r>
              <a:rPr lang="en-US" sz="2800" b="1" kern="1200" dirty="0">
                <a:ln w="6350">
                  <a:noFill/>
                </a:ln>
                <a:solidFill>
                  <a:schemeClr val="tx1"/>
                </a:solidFill>
                <a:effectLst>
                  <a:outerShdw blurRad="114300" dist="101600" dir="2700000" algn="tl" rotWithShape="0">
                    <a:srgbClr val="000000">
                      <a:alpha val="40000"/>
                    </a:srgbClr>
                  </a:outerShdw>
                </a:effectLst>
                <a:latin typeface="Times New Roman" panose="02020603050405020304" pitchFamily="18" charset="0"/>
                <a:cs typeface="Times New Roman" panose="02020603050405020304" pitchFamily="18" charset="0"/>
              </a:rPr>
              <a:t>Key Risk Indicator (KRI)</a:t>
            </a:r>
          </a:p>
        </p:txBody>
      </p:sp>
      <p:sp>
        <p:nvSpPr>
          <p:cNvPr id="97284" name="Content Placeholder 2"/>
          <p:cNvSpPr>
            <a:spLocks noGrp="1"/>
          </p:cNvSpPr>
          <p:nvPr>
            <p:ph idx="4294967295"/>
          </p:nvPr>
        </p:nvSpPr>
        <p:spPr/>
        <p:txBody>
          <a:bodyPr/>
          <a:lstStyle/>
          <a:p>
            <a:pPr marL="547688" indent="-411163">
              <a:lnSpc>
                <a:spcPct val="80000"/>
              </a:lnSpc>
            </a:pPr>
            <a:r>
              <a:rPr lang="en-US" sz="2100" dirty="0"/>
              <a:t>KRI provides early warning systems to track the level of risk in the organization</a:t>
            </a:r>
          </a:p>
          <a:p>
            <a:pPr marL="547688" indent="-411163">
              <a:lnSpc>
                <a:spcPct val="80000"/>
              </a:lnSpc>
            </a:pPr>
            <a:r>
              <a:rPr lang="en-US" sz="2100" dirty="0"/>
              <a:t>KRI can be identified through analysis of key business activities</a:t>
            </a:r>
          </a:p>
          <a:p>
            <a:pPr marL="868363" lvl="1" indent="-282575">
              <a:lnSpc>
                <a:spcPct val="80000"/>
              </a:lnSpc>
            </a:pPr>
            <a:r>
              <a:rPr lang="en-US" dirty="0"/>
              <a:t>6 steps for KRI identification (</a:t>
            </a:r>
            <a:r>
              <a:rPr lang="en-US" dirty="0" err="1"/>
              <a:t>Scandizzo</a:t>
            </a:r>
            <a:r>
              <a:rPr lang="en-US" dirty="0"/>
              <a:t>, 2005)</a:t>
            </a:r>
          </a:p>
          <a:p>
            <a:pPr marL="547688" indent="-411163">
              <a:lnSpc>
                <a:spcPct val="80000"/>
              </a:lnSpc>
            </a:pPr>
            <a:r>
              <a:rPr lang="en-US" sz="2100" dirty="0"/>
              <a:t>Well identified and computed KRIs provide a reliable basis for computing the riskiness of firm for specific risk, such operational risk, liquidity risk, as well as the overall riskiness of firm.</a:t>
            </a:r>
          </a:p>
          <a:p>
            <a:pPr marL="868363" lvl="1" indent="-282575">
              <a:lnSpc>
                <a:spcPct val="80000"/>
              </a:lnSpc>
            </a:pPr>
            <a:r>
              <a:rPr lang="en-US" dirty="0"/>
              <a:t>f(KRI(</a:t>
            </a:r>
            <a:r>
              <a:rPr lang="en-US" dirty="0" err="1"/>
              <a:t>i</a:t>
            </a:r>
            <a:r>
              <a:rPr lang="en-US" dirty="0"/>
              <a:t>),KRI(ii),…KRI(n))= Risk exposure</a:t>
            </a:r>
          </a:p>
          <a:p>
            <a:pPr marL="868363" lvl="1" indent="-282575">
              <a:lnSpc>
                <a:spcPct val="80000"/>
              </a:lnSpc>
            </a:pPr>
            <a:r>
              <a:rPr lang="en-US" dirty="0"/>
              <a:t>External risk factors may be mapped manually into the computation of KRIs and risk exposure.  				</a:t>
            </a:r>
          </a:p>
          <a:p>
            <a:pPr marL="547688" indent="-411163">
              <a:lnSpc>
                <a:spcPct val="80000"/>
              </a:lnSpc>
            </a:pPr>
            <a:endParaRPr lang="en-US" sz="2100" dirty="0"/>
          </a:p>
        </p:txBody>
      </p:sp>
    </p:spTree>
    <p:extLst>
      <p:ext uri="{BB962C8B-B14F-4D97-AF65-F5344CB8AC3E}">
        <p14:creationId xmlns:p14="http://schemas.microsoft.com/office/powerpoint/2010/main" val="2471540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0"/>
          </p:nvPr>
        </p:nvSpPr>
        <p:spPr>
          <a:xfrm>
            <a:off x="65532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AB6474-1E34-4C3B-92CA-29CCE237F625}" type="slidenum">
              <a:rPr lang="en-US">
                <a:latin typeface="Verdana" panose="020B0604030504040204" pitchFamily="34" charset="0"/>
              </a:rPr>
              <a:pPr eaLnBrk="1" hangingPunct="1"/>
              <a:t>62</a:t>
            </a:fld>
            <a:endParaRPr lang="en-US">
              <a:latin typeface="Verdana" panose="020B0604030504040204" pitchFamily="34" charset="0"/>
            </a:endParaRPr>
          </a:p>
        </p:txBody>
      </p:sp>
      <p:sp>
        <p:nvSpPr>
          <p:cNvPr id="100355" name="Rectangle 2"/>
          <p:cNvSpPr>
            <a:spLocks noChangeArrowheads="1"/>
          </p:cNvSpPr>
          <p:nvPr/>
        </p:nvSpPr>
        <p:spPr bwMode="auto">
          <a:xfrm>
            <a:off x="838200" y="1143000"/>
            <a:ext cx="2286000" cy="12954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Process risks</a:t>
            </a:r>
          </a:p>
        </p:txBody>
      </p:sp>
      <p:sp>
        <p:nvSpPr>
          <p:cNvPr id="4" name="Rectangle 3"/>
          <p:cNvSpPr/>
          <p:nvPr/>
        </p:nvSpPr>
        <p:spPr bwMode="auto">
          <a:xfrm>
            <a:off x="952500" y="1905000"/>
            <a:ext cx="228600" cy="228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en-US" dirty="0">
              <a:solidFill>
                <a:schemeClr val="tx1"/>
              </a:solidFill>
            </a:endParaRPr>
          </a:p>
        </p:txBody>
      </p:sp>
      <p:sp>
        <p:nvSpPr>
          <p:cNvPr id="5" name="Rectangle 4"/>
          <p:cNvSpPr/>
          <p:nvPr/>
        </p:nvSpPr>
        <p:spPr bwMode="auto">
          <a:xfrm>
            <a:off x="1441450" y="1905000"/>
            <a:ext cx="228600" cy="228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en-US" dirty="0">
              <a:solidFill>
                <a:schemeClr val="tx1"/>
              </a:solidFill>
            </a:endParaRPr>
          </a:p>
        </p:txBody>
      </p:sp>
      <p:sp>
        <p:nvSpPr>
          <p:cNvPr id="6" name="Rectangle 5"/>
          <p:cNvSpPr/>
          <p:nvPr/>
        </p:nvSpPr>
        <p:spPr bwMode="auto">
          <a:xfrm>
            <a:off x="2057400" y="1939925"/>
            <a:ext cx="228600" cy="228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en-US" dirty="0">
              <a:solidFill>
                <a:schemeClr val="tx1"/>
              </a:solidFill>
            </a:endParaRPr>
          </a:p>
        </p:txBody>
      </p:sp>
      <p:sp>
        <p:nvSpPr>
          <p:cNvPr id="7" name="Rectangle 6"/>
          <p:cNvSpPr/>
          <p:nvPr/>
        </p:nvSpPr>
        <p:spPr bwMode="auto">
          <a:xfrm>
            <a:off x="2057400" y="1562100"/>
            <a:ext cx="228600" cy="228600"/>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defRPr/>
            </a:pPr>
            <a:endParaRPr lang="en-US" dirty="0">
              <a:solidFill>
                <a:schemeClr val="tx1"/>
              </a:solidFill>
            </a:endParaRPr>
          </a:p>
        </p:txBody>
      </p:sp>
      <p:cxnSp>
        <p:nvCxnSpPr>
          <p:cNvPr id="100360" name="Straight Arrow Connector 8"/>
          <p:cNvCxnSpPr>
            <a:cxnSpLocks noChangeShapeType="1"/>
            <a:stCxn id="4" idx="3"/>
            <a:endCxn id="5" idx="1"/>
          </p:cNvCxnSpPr>
          <p:nvPr/>
        </p:nvCxnSpPr>
        <p:spPr bwMode="auto">
          <a:xfrm>
            <a:off x="1181100" y="2019300"/>
            <a:ext cx="26035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1" name="Straight Arrow Connector 9"/>
          <p:cNvCxnSpPr>
            <a:cxnSpLocks noChangeShapeType="1"/>
          </p:cNvCxnSpPr>
          <p:nvPr/>
        </p:nvCxnSpPr>
        <p:spPr bwMode="auto">
          <a:xfrm>
            <a:off x="1720850" y="2019300"/>
            <a:ext cx="26035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2" name="Straight Arrow Connector 10"/>
          <p:cNvCxnSpPr>
            <a:cxnSpLocks noChangeShapeType="1"/>
          </p:cNvCxnSpPr>
          <p:nvPr/>
        </p:nvCxnSpPr>
        <p:spPr bwMode="auto">
          <a:xfrm flipV="1">
            <a:off x="1670050" y="1676400"/>
            <a:ext cx="311150" cy="2286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3" name="Straight Arrow Connector 13"/>
          <p:cNvCxnSpPr>
            <a:cxnSpLocks noChangeShapeType="1"/>
          </p:cNvCxnSpPr>
          <p:nvPr/>
        </p:nvCxnSpPr>
        <p:spPr bwMode="auto">
          <a:xfrm>
            <a:off x="1066800" y="26670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4" name="Straight Arrow Connector 19"/>
          <p:cNvCxnSpPr>
            <a:cxnSpLocks noChangeShapeType="1"/>
          </p:cNvCxnSpPr>
          <p:nvPr/>
        </p:nvCxnSpPr>
        <p:spPr bwMode="auto">
          <a:xfrm>
            <a:off x="1304925" y="26670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5" name="Straight Arrow Connector 20"/>
          <p:cNvCxnSpPr>
            <a:cxnSpLocks noChangeShapeType="1"/>
          </p:cNvCxnSpPr>
          <p:nvPr/>
        </p:nvCxnSpPr>
        <p:spPr bwMode="auto">
          <a:xfrm>
            <a:off x="1555750" y="26670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6" name="Straight Arrow Connector 21"/>
          <p:cNvCxnSpPr>
            <a:cxnSpLocks noChangeShapeType="1"/>
          </p:cNvCxnSpPr>
          <p:nvPr/>
        </p:nvCxnSpPr>
        <p:spPr bwMode="auto">
          <a:xfrm>
            <a:off x="2057400" y="269875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7" name="Straight Arrow Connector 22"/>
          <p:cNvCxnSpPr>
            <a:cxnSpLocks noChangeShapeType="1"/>
          </p:cNvCxnSpPr>
          <p:nvPr/>
        </p:nvCxnSpPr>
        <p:spPr bwMode="auto">
          <a:xfrm>
            <a:off x="1825625" y="26670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8" name="Straight Arrow Connector 23"/>
          <p:cNvCxnSpPr>
            <a:cxnSpLocks noChangeShapeType="1"/>
          </p:cNvCxnSpPr>
          <p:nvPr/>
        </p:nvCxnSpPr>
        <p:spPr bwMode="auto">
          <a:xfrm>
            <a:off x="2286000" y="271145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69" name="Straight Arrow Connector 24"/>
          <p:cNvCxnSpPr>
            <a:cxnSpLocks noChangeShapeType="1"/>
          </p:cNvCxnSpPr>
          <p:nvPr/>
        </p:nvCxnSpPr>
        <p:spPr bwMode="auto">
          <a:xfrm>
            <a:off x="3657600" y="2735263"/>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0" name="Straight Arrow Connector 25"/>
          <p:cNvCxnSpPr>
            <a:cxnSpLocks noChangeShapeType="1"/>
          </p:cNvCxnSpPr>
          <p:nvPr/>
        </p:nvCxnSpPr>
        <p:spPr bwMode="auto">
          <a:xfrm>
            <a:off x="4572000" y="28702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1" name="Straight Arrow Connector 26"/>
          <p:cNvCxnSpPr>
            <a:cxnSpLocks noChangeShapeType="1"/>
          </p:cNvCxnSpPr>
          <p:nvPr/>
        </p:nvCxnSpPr>
        <p:spPr bwMode="auto">
          <a:xfrm>
            <a:off x="4953000" y="28956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2" name="Straight Arrow Connector 27"/>
          <p:cNvCxnSpPr>
            <a:cxnSpLocks noChangeShapeType="1"/>
          </p:cNvCxnSpPr>
          <p:nvPr/>
        </p:nvCxnSpPr>
        <p:spPr bwMode="auto">
          <a:xfrm>
            <a:off x="5943600" y="28956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3" name="Straight Arrow Connector 28"/>
          <p:cNvCxnSpPr>
            <a:cxnSpLocks noChangeShapeType="1"/>
          </p:cNvCxnSpPr>
          <p:nvPr/>
        </p:nvCxnSpPr>
        <p:spPr bwMode="auto">
          <a:xfrm>
            <a:off x="7391400" y="248285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4" name="Straight Arrow Connector 29"/>
          <p:cNvCxnSpPr>
            <a:cxnSpLocks noChangeShapeType="1"/>
          </p:cNvCxnSpPr>
          <p:nvPr/>
        </p:nvCxnSpPr>
        <p:spPr bwMode="auto">
          <a:xfrm>
            <a:off x="7699375" y="24130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75" name="Straight Arrow Connector 30"/>
          <p:cNvCxnSpPr>
            <a:cxnSpLocks noChangeShapeType="1"/>
          </p:cNvCxnSpPr>
          <p:nvPr/>
        </p:nvCxnSpPr>
        <p:spPr bwMode="auto">
          <a:xfrm>
            <a:off x="8093075" y="2438400"/>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Cloud 31"/>
          <p:cNvSpPr/>
          <p:nvPr/>
        </p:nvSpPr>
        <p:spPr bwMode="auto">
          <a:xfrm>
            <a:off x="3657600" y="1143000"/>
            <a:ext cx="3048000" cy="1568450"/>
          </a:xfrm>
          <a:prstGeom prst="clou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en-US" dirty="0"/>
              <a:t>Environmental</a:t>
            </a:r>
          </a:p>
          <a:p>
            <a:pPr>
              <a:defRPr/>
            </a:pPr>
            <a:r>
              <a:rPr lang="en-US" dirty="0"/>
              <a:t>risks</a:t>
            </a:r>
          </a:p>
        </p:txBody>
      </p:sp>
      <p:sp>
        <p:nvSpPr>
          <p:cNvPr id="33" name="Oval 32"/>
          <p:cNvSpPr/>
          <p:nvPr/>
        </p:nvSpPr>
        <p:spPr bwMode="auto">
          <a:xfrm>
            <a:off x="7010400" y="1562100"/>
            <a:ext cx="1379538" cy="606425"/>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a:defRPr/>
            </a:pPr>
            <a:r>
              <a:rPr lang="en-US" dirty="0"/>
              <a:t>Black</a:t>
            </a:r>
          </a:p>
          <a:p>
            <a:pPr>
              <a:defRPr/>
            </a:pPr>
            <a:r>
              <a:rPr lang="en-US" dirty="0"/>
              <a:t>Swans</a:t>
            </a:r>
          </a:p>
        </p:txBody>
      </p:sp>
      <p:sp>
        <p:nvSpPr>
          <p:cNvPr id="100378" name="Oval 33"/>
          <p:cNvSpPr>
            <a:spLocks noChangeArrowheads="1"/>
          </p:cNvSpPr>
          <p:nvPr/>
        </p:nvSpPr>
        <p:spPr bwMode="auto">
          <a:xfrm>
            <a:off x="7886700" y="1295400"/>
            <a:ext cx="419100" cy="3810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cxnSp>
        <p:nvCxnSpPr>
          <p:cNvPr id="100379" name="Straight Connector 35"/>
          <p:cNvCxnSpPr>
            <a:cxnSpLocks noChangeShapeType="1"/>
            <a:stCxn id="100378" idx="7"/>
          </p:cNvCxnSpPr>
          <p:nvPr/>
        </p:nvCxnSpPr>
        <p:spPr bwMode="auto">
          <a:xfrm>
            <a:off x="8243888" y="1350963"/>
            <a:ext cx="290512" cy="1349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80" name="Straight Connector 37"/>
          <p:cNvCxnSpPr>
            <a:cxnSpLocks noChangeShapeType="1"/>
            <a:endCxn id="100378" idx="6"/>
          </p:cNvCxnSpPr>
          <p:nvPr/>
        </p:nvCxnSpPr>
        <p:spPr bwMode="auto">
          <a:xfrm flipH="1">
            <a:off x="8305800" y="1485900"/>
            <a:ext cx="2286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81" name="Straight Arrow Connector 38"/>
          <p:cNvCxnSpPr>
            <a:cxnSpLocks noChangeShapeType="1"/>
          </p:cNvCxnSpPr>
          <p:nvPr/>
        </p:nvCxnSpPr>
        <p:spPr bwMode="auto">
          <a:xfrm>
            <a:off x="3810000" y="2887663"/>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82" name="Straight Arrow Connector 39"/>
          <p:cNvCxnSpPr>
            <a:cxnSpLocks noChangeShapeType="1"/>
          </p:cNvCxnSpPr>
          <p:nvPr/>
        </p:nvCxnSpPr>
        <p:spPr bwMode="auto">
          <a:xfrm>
            <a:off x="3962400" y="3040063"/>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83" name="Straight Arrow Connector 40"/>
          <p:cNvCxnSpPr>
            <a:cxnSpLocks noChangeShapeType="1"/>
          </p:cNvCxnSpPr>
          <p:nvPr/>
        </p:nvCxnSpPr>
        <p:spPr bwMode="auto">
          <a:xfrm>
            <a:off x="4164013" y="2903538"/>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384" name="Straight Arrow Connector 41"/>
          <p:cNvCxnSpPr>
            <a:cxnSpLocks noChangeShapeType="1"/>
          </p:cNvCxnSpPr>
          <p:nvPr/>
        </p:nvCxnSpPr>
        <p:spPr bwMode="auto">
          <a:xfrm>
            <a:off x="4419600" y="3090863"/>
            <a:ext cx="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385" name="Rectangle 42"/>
          <p:cNvSpPr>
            <a:spLocks noChangeArrowheads="1"/>
          </p:cNvSpPr>
          <p:nvPr/>
        </p:nvSpPr>
        <p:spPr bwMode="auto">
          <a:xfrm>
            <a:off x="838200" y="3548063"/>
            <a:ext cx="7258050" cy="414337"/>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Variable selection algorithms (heuristics expert based)</a:t>
            </a:r>
          </a:p>
        </p:txBody>
      </p:sp>
      <p:sp>
        <p:nvSpPr>
          <p:cNvPr id="100386" name="Rectangle 43"/>
          <p:cNvSpPr>
            <a:spLocks noChangeArrowheads="1"/>
          </p:cNvSpPr>
          <p:nvPr/>
        </p:nvSpPr>
        <p:spPr bwMode="auto">
          <a:xfrm>
            <a:off x="838200" y="4267200"/>
            <a:ext cx="7258050" cy="414338"/>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Risk minimization / audit return maximization algorithms</a:t>
            </a:r>
          </a:p>
        </p:txBody>
      </p:sp>
      <p:sp>
        <p:nvSpPr>
          <p:cNvPr id="100387" name="Rectangle 44"/>
          <p:cNvSpPr>
            <a:spLocks noChangeArrowheads="1"/>
          </p:cNvSpPr>
          <p:nvPr/>
        </p:nvSpPr>
        <p:spPr bwMode="auto">
          <a:xfrm>
            <a:off x="1601788" y="4953000"/>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88" name="Rectangle 45"/>
          <p:cNvSpPr>
            <a:spLocks noChangeArrowheads="1"/>
          </p:cNvSpPr>
          <p:nvPr/>
        </p:nvSpPr>
        <p:spPr bwMode="auto">
          <a:xfrm>
            <a:off x="1555750" y="5257800"/>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89" name="Rectangle 46"/>
          <p:cNvSpPr>
            <a:spLocks noChangeArrowheads="1"/>
          </p:cNvSpPr>
          <p:nvPr/>
        </p:nvSpPr>
        <p:spPr bwMode="auto">
          <a:xfrm>
            <a:off x="1573213" y="5562600"/>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0" name="Rectangle 47"/>
          <p:cNvSpPr>
            <a:spLocks noChangeArrowheads="1"/>
          </p:cNvSpPr>
          <p:nvPr/>
        </p:nvSpPr>
        <p:spPr bwMode="auto">
          <a:xfrm>
            <a:off x="1573213" y="5910263"/>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1" name="Rectangle 48"/>
          <p:cNvSpPr>
            <a:spLocks noChangeArrowheads="1"/>
          </p:cNvSpPr>
          <p:nvPr/>
        </p:nvSpPr>
        <p:spPr bwMode="auto">
          <a:xfrm>
            <a:off x="1573213" y="6215063"/>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2" name="Rectangle 49"/>
          <p:cNvSpPr>
            <a:spLocks noChangeArrowheads="1"/>
          </p:cNvSpPr>
          <p:nvPr/>
        </p:nvSpPr>
        <p:spPr bwMode="auto">
          <a:xfrm>
            <a:off x="1555750" y="6519863"/>
            <a:ext cx="1035050" cy="304800"/>
          </a:xfrm>
          <a:prstGeom prst="rect">
            <a:avLst/>
          </a:prstGeom>
          <a:solidFill>
            <a:srgbClr val="FFFF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3" name="Curved Left Arrow 50"/>
          <p:cNvSpPr>
            <a:spLocks noChangeArrowheads="1"/>
          </p:cNvSpPr>
          <p:nvPr/>
        </p:nvSpPr>
        <p:spPr bwMode="auto">
          <a:xfrm>
            <a:off x="2895600" y="5105400"/>
            <a:ext cx="228600" cy="1109663"/>
          </a:xfrm>
          <a:prstGeom prst="curvedLeftArrow">
            <a:avLst>
              <a:gd name="adj1" fmla="val 25035"/>
              <a:gd name="adj2" fmla="val 50025"/>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4" name="Curved Left Arrow 51"/>
          <p:cNvSpPr>
            <a:spLocks noChangeArrowheads="1"/>
          </p:cNvSpPr>
          <p:nvPr/>
        </p:nvSpPr>
        <p:spPr bwMode="auto">
          <a:xfrm>
            <a:off x="2781300" y="5354638"/>
            <a:ext cx="228600" cy="1470025"/>
          </a:xfrm>
          <a:prstGeom prst="curvedLeftArrow">
            <a:avLst>
              <a:gd name="adj1" fmla="val 25037"/>
              <a:gd name="adj2" fmla="val 50045"/>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5" name="Curved Left Arrow 52"/>
          <p:cNvSpPr>
            <a:spLocks noChangeArrowheads="1"/>
          </p:cNvSpPr>
          <p:nvPr/>
        </p:nvSpPr>
        <p:spPr bwMode="auto">
          <a:xfrm>
            <a:off x="2671763" y="5535613"/>
            <a:ext cx="228600" cy="1108075"/>
          </a:xfrm>
          <a:prstGeom prst="curvedLeftArrow">
            <a:avLst>
              <a:gd name="adj1" fmla="val 24999"/>
              <a:gd name="adj2" fmla="val 49953"/>
              <a:gd name="adj3"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0396" name="TextBox 53"/>
          <p:cNvSpPr txBox="1">
            <a:spLocks noChangeArrowheads="1"/>
          </p:cNvSpPr>
          <p:nvPr/>
        </p:nvSpPr>
        <p:spPr bwMode="auto">
          <a:xfrm>
            <a:off x="381000" y="5410200"/>
            <a:ext cx="9239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atin typeface="Verdana" panose="020B0604030504040204" pitchFamily="34" charset="0"/>
              </a:rPr>
              <a:t>Audit</a:t>
            </a:r>
          </a:p>
          <a:p>
            <a:pPr eaLnBrk="1" hangingPunct="1"/>
            <a:r>
              <a:rPr lang="en-US">
                <a:latin typeface="Verdana" panose="020B0604030504040204" pitchFamily="34" charset="0"/>
              </a:rPr>
              <a:t>Procs.</a:t>
            </a:r>
          </a:p>
          <a:p>
            <a:pPr eaLnBrk="1" hangingPunct="1"/>
            <a:r>
              <a:rPr lang="en-US">
                <a:latin typeface="Verdana" panose="020B0604030504040204" pitchFamily="34" charset="0"/>
              </a:rPr>
              <a:t>Re-arranged</a:t>
            </a:r>
          </a:p>
        </p:txBody>
      </p:sp>
      <p:sp>
        <p:nvSpPr>
          <p:cNvPr id="100397" name="TextBox 54"/>
          <p:cNvSpPr txBox="1">
            <a:spLocks noChangeArrowheads="1"/>
          </p:cNvSpPr>
          <p:nvPr/>
        </p:nvSpPr>
        <p:spPr bwMode="auto">
          <a:xfrm>
            <a:off x="152400" y="27352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atin typeface="Verdana" panose="020B0604030504040204" pitchFamily="34" charset="0"/>
              </a:rPr>
              <a:t>KRIs</a:t>
            </a:r>
          </a:p>
        </p:txBody>
      </p:sp>
    </p:spTree>
    <p:extLst>
      <p:ext uri="{BB962C8B-B14F-4D97-AF65-F5344CB8AC3E}">
        <p14:creationId xmlns:p14="http://schemas.microsoft.com/office/powerpoint/2010/main" val="3478286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10"/>
          </p:nvPr>
        </p:nvSpPr>
        <p:spPr>
          <a:xfrm>
            <a:off x="6096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1B257851-080A-4089-A9AD-13C354E548E2}" type="slidenum">
              <a:rPr lang="en-US">
                <a:latin typeface="Verdana" panose="020B0604030504040204" pitchFamily="34" charset="0"/>
              </a:rPr>
              <a:pPr algn="l" eaLnBrk="1" hangingPunct="1"/>
              <a:t>63</a:t>
            </a:fld>
            <a:endParaRPr lang="en-US">
              <a:latin typeface="Verdana" panose="020B0604030504040204" pitchFamily="34" charset="0"/>
            </a:endParaRPr>
          </a:p>
        </p:txBody>
      </p:sp>
      <p:sp>
        <p:nvSpPr>
          <p:cNvPr id="2" name="Title 1"/>
          <p:cNvSpPr>
            <a:spLocks noGrp="1"/>
          </p:cNvSpPr>
          <p:nvPr>
            <p:ph type="title" idx="4294967295"/>
          </p:nvPr>
        </p:nvSpPr>
        <p:spPr>
          <a:xfrm>
            <a:off x="463550" y="692150"/>
            <a:ext cx="8229600" cy="1143000"/>
          </a:xfrm>
        </p:spPr>
        <p:txBody>
          <a:bodyPr>
            <a:normAutofit/>
            <a:scene3d>
              <a:camera prst="orthographicFront"/>
              <a:lightRig rig="soft" dir="t">
                <a:rot lat="0" lon="0" rev="16800000"/>
              </a:lightRig>
            </a:scene3d>
            <a:sp3d prstMaterial="softEdge">
              <a:bevelT w="38100" h="38100"/>
            </a:sp3d>
          </a:bodyPr>
          <a:lstStyle/>
          <a:p>
            <a:pPr algn="ctr" eaLnBrk="1" fontAlgn="auto" hangingPunct="1">
              <a:spcAft>
                <a:spcPts val="0"/>
              </a:spcAft>
              <a:defRPr/>
            </a:pPr>
            <a:r>
              <a:rPr lang="en-US" sz="4100" kern="120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rPr>
              <a:t>Key Risk Indicator (KRI)</a:t>
            </a:r>
          </a:p>
        </p:txBody>
      </p:sp>
      <p:sp>
        <p:nvSpPr>
          <p:cNvPr id="115716" name="Content Placeholder 2"/>
          <p:cNvSpPr>
            <a:spLocks noGrp="1"/>
          </p:cNvSpPr>
          <p:nvPr>
            <p:ph idx="4294967295"/>
          </p:nvPr>
        </p:nvSpPr>
        <p:spPr/>
        <p:txBody>
          <a:bodyPr/>
          <a:lstStyle/>
          <a:p>
            <a:pPr marL="547688" indent="-411163">
              <a:lnSpc>
                <a:spcPct val="80000"/>
              </a:lnSpc>
            </a:pPr>
            <a:r>
              <a:rPr lang="en-US" sz="2100"/>
              <a:t>KRI provides early warning systems to track the level of risk in the organization</a:t>
            </a:r>
          </a:p>
          <a:p>
            <a:pPr marL="547688" indent="-411163">
              <a:lnSpc>
                <a:spcPct val="80000"/>
              </a:lnSpc>
            </a:pPr>
            <a:r>
              <a:rPr lang="en-US" sz="2100"/>
              <a:t>KRI can be identified through analysis of key business activities</a:t>
            </a:r>
          </a:p>
          <a:p>
            <a:pPr marL="868363" lvl="1" indent="-282575">
              <a:lnSpc>
                <a:spcPct val="80000"/>
              </a:lnSpc>
            </a:pPr>
            <a:r>
              <a:rPr lang="en-US"/>
              <a:t>6 steps for KRI identification (Scandizzo, 2005)</a:t>
            </a:r>
          </a:p>
          <a:p>
            <a:pPr marL="547688" indent="-411163">
              <a:lnSpc>
                <a:spcPct val="80000"/>
              </a:lnSpc>
            </a:pPr>
            <a:r>
              <a:rPr lang="en-US" sz="2100"/>
              <a:t>Well identified and computed KRIs provide a reliable basis for computing the riskiness of firm for specific risk, such operational risk, liquidity risk, as well as the overall riskiness of firm.</a:t>
            </a:r>
          </a:p>
          <a:p>
            <a:pPr marL="868363" lvl="1" indent="-282575">
              <a:lnSpc>
                <a:spcPct val="80000"/>
              </a:lnSpc>
            </a:pPr>
            <a:r>
              <a:rPr lang="en-US"/>
              <a:t>f(KRI(i),KRI(ii),…KRI(n))= Risk exposure</a:t>
            </a:r>
          </a:p>
          <a:p>
            <a:pPr marL="868363" lvl="1" indent="-282575">
              <a:lnSpc>
                <a:spcPct val="80000"/>
              </a:lnSpc>
            </a:pPr>
            <a:r>
              <a:rPr lang="en-US"/>
              <a:t>External risk factors may be mapped manually into the computation of KRIs and risk exposure.  				</a:t>
            </a:r>
          </a:p>
          <a:p>
            <a:pPr marL="547688" indent="-411163">
              <a:lnSpc>
                <a:spcPct val="80000"/>
              </a:lnSpc>
            </a:pPr>
            <a:endParaRPr lang="en-US" sz="2100"/>
          </a:p>
        </p:txBody>
      </p:sp>
    </p:spTree>
    <p:extLst>
      <p:ext uri="{BB962C8B-B14F-4D97-AF65-F5344CB8AC3E}">
        <p14:creationId xmlns:p14="http://schemas.microsoft.com/office/powerpoint/2010/main" val="2308436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Modeling and filtering-</a:t>
            </a:r>
            <a:br>
              <a:rPr lang="en-US" dirty="0"/>
            </a:br>
            <a:r>
              <a:rPr lang="en-US" dirty="0"/>
              <a:t>  the preventive audit</a:t>
            </a:r>
          </a:p>
        </p:txBody>
      </p:sp>
      <p:sp>
        <p:nvSpPr>
          <p:cNvPr id="116739"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8E7982-7940-42EE-854C-7B079549C6F4}" type="slidenum">
              <a:rPr lang="en-US">
                <a:solidFill>
                  <a:srgbClr val="5F5F5F"/>
                </a:solidFill>
              </a:rPr>
              <a:pPr eaLnBrk="1" hangingPunct="1"/>
              <a:t>64</a:t>
            </a:fld>
            <a:endParaRPr lang="en-US">
              <a:solidFill>
                <a:srgbClr val="5F5F5F"/>
              </a:solidFill>
            </a:endParaRPr>
          </a:p>
        </p:txBody>
      </p:sp>
    </p:spTree>
    <p:extLst>
      <p:ext uri="{BB962C8B-B14F-4D97-AF65-F5344CB8AC3E}">
        <p14:creationId xmlns:p14="http://schemas.microsoft.com/office/powerpoint/2010/main" val="398032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0"/>
          </p:nvPr>
        </p:nvSpPr>
        <p:spPr>
          <a:xfrm>
            <a:off x="65532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832107-2295-47A0-B8F6-054C620B1677}" type="slidenum">
              <a:rPr lang="en-US">
                <a:latin typeface="Verdana" panose="020B0604030504040204" pitchFamily="34" charset="0"/>
              </a:rPr>
              <a:pPr eaLnBrk="1" hangingPunct="1"/>
              <a:t>65</a:t>
            </a:fld>
            <a:endParaRPr lang="en-US">
              <a:latin typeface="Verdana" panose="020B0604030504040204" pitchFamily="34" charset="0"/>
            </a:endParaRPr>
          </a:p>
        </p:txBody>
      </p:sp>
      <p:sp>
        <p:nvSpPr>
          <p:cNvPr id="117763" name="Rectangle 2"/>
          <p:cNvSpPr>
            <a:spLocks noGrp="1" noChangeArrowheads="1"/>
          </p:cNvSpPr>
          <p:nvPr>
            <p:ph type="title"/>
          </p:nvPr>
        </p:nvSpPr>
        <p:spPr>
          <a:xfrm>
            <a:off x="457200" y="800100"/>
            <a:ext cx="8229600" cy="808038"/>
          </a:xfrm>
        </p:spPr>
        <p:txBody>
          <a:bodyPr/>
          <a:lstStyle/>
          <a:p>
            <a:pPr eaLnBrk="1" hangingPunct="1"/>
            <a:r>
              <a:rPr lang="en-US" sz="2800" dirty="0"/>
              <a:t>Combining forensic analysis, forensic experience and real time technology </a:t>
            </a:r>
          </a:p>
        </p:txBody>
      </p:sp>
      <p:sp>
        <p:nvSpPr>
          <p:cNvPr id="117764" name="Rectangle 3"/>
          <p:cNvSpPr>
            <a:spLocks noGrp="1" noChangeArrowheads="1"/>
          </p:cNvSpPr>
          <p:nvPr>
            <p:ph type="body" idx="1"/>
          </p:nvPr>
        </p:nvSpPr>
        <p:spPr>
          <a:xfrm>
            <a:off x="457200" y="1828800"/>
            <a:ext cx="8229600" cy="4229100"/>
          </a:xfrm>
        </p:spPr>
        <p:txBody>
          <a:bodyPr/>
          <a:lstStyle/>
          <a:p>
            <a:pPr eaLnBrk="1" hangingPunct="1"/>
            <a:r>
              <a:rPr lang="en-US" sz="2600" dirty="0"/>
              <a:t>Patterns detected/ examined in forensic analysis can / should be used in CA/CM filtering</a:t>
            </a:r>
          </a:p>
          <a:p>
            <a:pPr eaLnBrk="1" hangingPunct="1"/>
            <a:r>
              <a:rPr lang="en-US" sz="2600" dirty="0"/>
              <a:t>If faults are searched/found in forensic examination they can be impounded in process filtering, exception reporting, and audit by exception</a:t>
            </a:r>
          </a:p>
          <a:p>
            <a:pPr eaLnBrk="1" hangingPunct="1"/>
            <a:r>
              <a:rPr lang="en-US" sz="2600" dirty="0"/>
              <a:t>If faults are not found it does not mean that they do not or will not exist</a:t>
            </a:r>
          </a:p>
          <a:p>
            <a:pPr eaLnBrk="1" hangingPunct="1"/>
            <a:endParaRPr lang="en-US" sz="2600" dirty="0"/>
          </a:p>
        </p:txBody>
      </p:sp>
    </p:spTree>
    <p:extLst>
      <p:ext uri="{BB962C8B-B14F-4D97-AF65-F5344CB8AC3E}">
        <p14:creationId xmlns:p14="http://schemas.microsoft.com/office/powerpoint/2010/main" val="533575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xfrm>
            <a:off x="65532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5049E5-2AA6-4123-B651-CF4DB0800FCD}" type="slidenum">
              <a:rPr lang="en-US">
                <a:latin typeface="Verdana" panose="020B0604030504040204" pitchFamily="34" charset="0"/>
              </a:rPr>
              <a:pPr eaLnBrk="1" hangingPunct="1"/>
              <a:t>66</a:t>
            </a:fld>
            <a:endParaRPr lang="en-US">
              <a:latin typeface="Verdana" panose="020B0604030504040204" pitchFamily="34" charset="0"/>
            </a:endParaRPr>
          </a:p>
        </p:txBody>
      </p:sp>
      <p:sp>
        <p:nvSpPr>
          <p:cNvPr id="24578" name="Rectangle 2"/>
          <p:cNvSpPr>
            <a:spLocks noChangeArrowheads="1"/>
          </p:cNvSpPr>
          <p:nvPr/>
        </p:nvSpPr>
        <p:spPr bwMode="auto">
          <a:xfrm>
            <a:off x="1295400" y="3124200"/>
            <a:ext cx="14478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Operations</a:t>
            </a:r>
          </a:p>
        </p:txBody>
      </p:sp>
      <p:grpSp>
        <p:nvGrpSpPr>
          <p:cNvPr id="24588" name="Group 12"/>
          <p:cNvGrpSpPr>
            <a:grpSpLocks/>
          </p:cNvGrpSpPr>
          <p:nvPr/>
        </p:nvGrpSpPr>
        <p:grpSpPr bwMode="auto">
          <a:xfrm>
            <a:off x="457200" y="2743200"/>
            <a:ext cx="3276600" cy="2286000"/>
            <a:chOff x="288" y="1728"/>
            <a:chExt cx="2064" cy="1440"/>
          </a:xfrm>
        </p:grpSpPr>
        <p:sp>
          <p:nvSpPr>
            <p:cNvPr id="118814" name="Oval 3"/>
            <p:cNvSpPr>
              <a:spLocks noChangeArrowheads="1"/>
            </p:cNvSpPr>
            <p:nvPr/>
          </p:nvSpPr>
          <p:spPr bwMode="auto">
            <a:xfrm>
              <a:off x="288" y="1728"/>
              <a:ext cx="2064" cy="144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18815" name="Text Box 4"/>
            <p:cNvSpPr txBox="1">
              <a:spLocks noChangeArrowheads="1"/>
            </p:cNvSpPr>
            <p:nvPr/>
          </p:nvSpPr>
          <p:spPr bwMode="auto">
            <a:xfrm>
              <a:off x="816" y="2688"/>
              <a:ext cx="6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atin typeface="Verdana" panose="020B0604030504040204" pitchFamily="34" charset="0"/>
                </a:rPr>
                <a:t>controls</a:t>
              </a:r>
            </a:p>
          </p:txBody>
        </p:sp>
      </p:grpSp>
      <p:grpSp>
        <p:nvGrpSpPr>
          <p:cNvPr id="24592" name="Group 16"/>
          <p:cNvGrpSpPr>
            <a:grpSpLocks/>
          </p:cNvGrpSpPr>
          <p:nvPr/>
        </p:nvGrpSpPr>
        <p:grpSpPr bwMode="auto">
          <a:xfrm>
            <a:off x="7010400" y="3505200"/>
            <a:ext cx="1981200" cy="838200"/>
            <a:chOff x="4416" y="2208"/>
            <a:chExt cx="1248" cy="528"/>
          </a:xfrm>
        </p:grpSpPr>
        <p:sp>
          <p:nvSpPr>
            <p:cNvPr id="118812" name="AutoShape 8"/>
            <p:cNvSpPr>
              <a:spLocks noChangeArrowheads="1"/>
            </p:cNvSpPr>
            <p:nvPr/>
          </p:nvSpPr>
          <p:spPr bwMode="auto">
            <a:xfrm>
              <a:off x="4800" y="2208"/>
              <a:ext cx="864" cy="528"/>
            </a:xfrm>
            <a:prstGeom prst="hexagon">
              <a:avLst>
                <a:gd name="adj" fmla="val 40909"/>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Forensic</a:t>
              </a:r>
            </a:p>
            <a:p>
              <a:pPr algn="ctr" eaLnBrk="1" hangingPunct="1"/>
              <a:r>
                <a:rPr lang="en-US"/>
                <a:t>models</a:t>
              </a:r>
            </a:p>
          </p:txBody>
        </p:sp>
        <p:sp>
          <p:nvSpPr>
            <p:cNvPr id="118813" name="AutoShape 10"/>
            <p:cNvSpPr>
              <a:spLocks noChangeArrowheads="1"/>
            </p:cNvSpPr>
            <p:nvPr/>
          </p:nvSpPr>
          <p:spPr bwMode="auto">
            <a:xfrm>
              <a:off x="4416" y="2352"/>
              <a:ext cx="432" cy="288"/>
            </a:xfrm>
            <a:prstGeom prst="rightArrow">
              <a:avLst>
                <a:gd name="adj1" fmla="val 50000"/>
                <a:gd name="adj2" fmla="val 375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nvGrpSpPr>
          <p:cNvPr id="24591" name="Group 15"/>
          <p:cNvGrpSpPr>
            <a:grpSpLocks/>
          </p:cNvGrpSpPr>
          <p:nvPr/>
        </p:nvGrpSpPr>
        <p:grpSpPr bwMode="auto">
          <a:xfrm>
            <a:off x="5105400" y="3276600"/>
            <a:ext cx="2133600" cy="2227263"/>
            <a:chOff x="3216" y="2064"/>
            <a:chExt cx="1344" cy="1403"/>
          </a:xfrm>
        </p:grpSpPr>
        <p:sp>
          <p:nvSpPr>
            <p:cNvPr id="118808" name="Text Box 7"/>
            <p:cNvSpPr txBox="1">
              <a:spLocks noChangeArrowheads="1"/>
            </p:cNvSpPr>
            <p:nvPr/>
          </p:nvSpPr>
          <p:spPr bwMode="auto">
            <a:xfrm>
              <a:off x="3648" y="2976"/>
              <a:ext cx="91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atin typeface="Verdana" panose="020B0604030504040204" pitchFamily="34" charset="0"/>
                </a:rPr>
                <a:t>Forensic</a:t>
              </a:r>
            </a:p>
            <a:p>
              <a:pPr eaLnBrk="1" hangingPunct="1">
                <a:spcBef>
                  <a:spcPct val="50000"/>
                </a:spcBef>
              </a:pPr>
              <a:r>
                <a:rPr lang="en-US">
                  <a:latin typeface="Verdana" panose="020B0604030504040204" pitchFamily="34" charset="0"/>
                </a:rPr>
                <a:t>analysis</a:t>
              </a:r>
            </a:p>
          </p:txBody>
        </p:sp>
        <p:grpSp>
          <p:nvGrpSpPr>
            <p:cNvPr id="118809" name="Group 14"/>
            <p:cNvGrpSpPr>
              <a:grpSpLocks/>
            </p:cNvGrpSpPr>
            <p:nvPr/>
          </p:nvGrpSpPr>
          <p:grpSpPr bwMode="auto">
            <a:xfrm>
              <a:off x="3216" y="2064"/>
              <a:ext cx="1273" cy="798"/>
              <a:chOff x="3216" y="2064"/>
              <a:chExt cx="1273" cy="798"/>
            </a:xfrm>
          </p:grpSpPr>
          <p:pic>
            <p:nvPicPr>
              <p:cNvPr id="118810" name="Picture 6" descr="j029202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48" y="2064"/>
                <a:ext cx="841" cy="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811" name="AutoShape 11"/>
              <p:cNvSpPr>
                <a:spLocks noChangeArrowheads="1"/>
              </p:cNvSpPr>
              <p:nvPr/>
            </p:nvSpPr>
            <p:spPr bwMode="auto">
              <a:xfrm>
                <a:off x="3216" y="2304"/>
                <a:ext cx="432" cy="288"/>
              </a:xfrm>
              <a:prstGeom prst="rightArrow">
                <a:avLst>
                  <a:gd name="adj1" fmla="val 50000"/>
                  <a:gd name="adj2" fmla="val 375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grpSp>
        <p:nvGrpSpPr>
          <p:cNvPr id="24604" name="Group 28"/>
          <p:cNvGrpSpPr>
            <a:grpSpLocks/>
          </p:cNvGrpSpPr>
          <p:nvPr/>
        </p:nvGrpSpPr>
        <p:grpSpPr bwMode="auto">
          <a:xfrm>
            <a:off x="3505200" y="3200400"/>
            <a:ext cx="1549400" cy="1371600"/>
            <a:chOff x="2208" y="2016"/>
            <a:chExt cx="976" cy="864"/>
          </a:xfrm>
        </p:grpSpPr>
        <p:grpSp>
          <p:nvGrpSpPr>
            <p:cNvPr id="118804" name="Group 13"/>
            <p:cNvGrpSpPr>
              <a:grpSpLocks/>
            </p:cNvGrpSpPr>
            <p:nvPr/>
          </p:nvGrpSpPr>
          <p:grpSpPr bwMode="auto">
            <a:xfrm>
              <a:off x="2208" y="2016"/>
              <a:ext cx="976" cy="864"/>
              <a:chOff x="2208" y="2016"/>
              <a:chExt cx="976" cy="864"/>
            </a:xfrm>
          </p:grpSpPr>
          <p:sp>
            <p:nvSpPr>
              <p:cNvPr id="118806" name="AutoShape 5"/>
              <p:cNvSpPr>
                <a:spLocks noChangeArrowheads="1"/>
              </p:cNvSpPr>
              <p:nvPr/>
            </p:nvSpPr>
            <p:spPr bwMode="auto">
              <a:xfrm>
                <a:off x="2656" y="2016"/>
                <a:ext cx="528" cy="864"/>
              </a:xfrm>
              <a:prstGeom prst="can">
                <a:avLst>
                  <a:gd name="adj" fmla="val 40909"/>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archives</a:t>
                </a:r>
              </a:p>
            </p:txBody>
          </p:sp>
          <p:sp>
            <p:nvSpPr>
              <p:cNvPr id="118807" name="AutoShape 9"/>
              <p:cNvSpPr>
                <a:spLocks noChangeArrowheads="1"/>
              </p:cNvSpPr>
              <p:nvPr/>
            </p:nvSpPr>
            <p:spPr bwMode="auto">
              <a:xfrm>
                <a:off x="2208" y="2352"/>
                <a:ext cx="432" cy="288"/>
              </a:xfrm>
              <a:prstGeom prst="rightArrow">
                <a:avLst>
                  <a:gd name="adj1" fmla="val 50000"/>
                  <a:gd name="adj2" fmla="val 375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sp>
          <p:nvSpPr>
            <p:cNvPr id="118805" name="AutoShape 17"/>
            <p:cNvSpPr>
              <a:spLocks noChangeArrowheads="1"/>
            </p:cNvSpPr>
            <p:nvPr/>
          </p:nvSpPr>
          <p:spPr bwMode="auto">
            <a:xfrm>
              <a:off x="2208" y="2352"/>
              <a:ext cx="432" cy="288"/>
            </a:xfrm>
            <a:prstGeom prst="rightArrow">
              <a:avLst>
                <a:gd name="adj1" fmla="val 50000"/>
                <a:gd name="adj2" fmla="val 375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nvGrpSpPr>
          <p:cNvPr id="24605" name="Group 29"/>
          <p:cNvGrpSpPr>
            <a:grpSpLocks/>
          </p:cNvGrpSpPr>
          <p:nvPr/>
        </p:nvGrpSpPr>
        <p:grpSpPr bwMode="auto">
          <a:xfrm>
            <a:off x="1295400" y="4800600"/>
            <a:ext cx="1371600" cy="1371600"/>
            <a:chOff x="816" y="3024"/>
            <a:chExt cx="864" cy="864"/>
          </a:xfrm>
        </p:grpSpPr>
        <p:sp>
          <p:nvSpPr>
            <p:cNvPr id="118802" name="AutoShape 23"/>
            <p:cNvSpPr>
              <a:spLocks noChangeArrowheads="1"/>
            </p:cNvSpPr>
            <p:nvPr/>
          </p:nvSpPr>
          <p:spPr bwMode="auto">
            <a:xfrm>
              <a:off x="816" y="3360"/>
              <a:ext cx="864" cy="528"/>
            </a:xfrm>
            <a:prstGeom prst="hexagon">
              <a:avLst>
                <a:gd name="adj" fmla="val 40909"/>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a:t>Filtering by</a:t>
              </a:r>
            </a:p>
            <a:p>
              <a:pPr algn="ctr" eaLnBrk="1" hangingPunct="1"/>
              <a:r>
                <a:rPr lang="en-US" sz="1600"/>
                <a:t>Forensic</a:t>
              </a:r>
            </a:p>
            <a:p>
              <a:pPr algn="ctr" eaLnBrk="1" hangingPunct="1"/>
              <a:r>
                <a:rPr lang="en-US" sz="1600"/>
                <a:t>models</a:t>
              </a:r>
            </a:p>
          </p:txBody>
        </p:sp>
        <p:sp>
          <p:nvSpPr>
            <p:cNvPr id="118803" name="AutoShape 25"/>
            <p:cNvSpPr>
              <a:spLocks noChangeArrowheads="1"/>
            </p:cNvSpPr>
            <p:nvPr/>
          </p:nvSpPr>
          <p:spPr bwMode="auto">
            <a:xfrm>
              <a:off x="1008" y="3024"/>
              <a:ext cx="432" cy="384"/>
            </a:xfrm>
            <a:prstGeom prst="downArrow">
              <a:avLst>
                <a:gd name="adj1" fmla="val 50000"/>
                <a:gd name="adj2" fmla="val 250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nvGrpSpPr>
          <p:cNvPr id="24606" name="Group 30"/>
          <p:cNvGrpSpPr>
            <a:grpSpLocks/>
          </p:cNvGrpSpPr>
          <p:nvPr/>
        </p:nvGrpSpPr>
        <p:grpSpPr bwMode="auto">
          <a:xfrm>
            <a:off x="2743200" y="5334000"/>
            <a:ext cx="2362200" cy="838200"/>
            <a:chOff x="1728" y="3360"/>
            <a:chExt cx="1488" cy="528"/>
          </a:xfrm>
        </p:grpSpPr>
        <p:sp>
          <p:nvSpPr>
            <p:cNvPr id="118800" name="AutoShape 18"/>
            <p:cNvSpPr>
              <a:spLocks noChangeArrowheads="1"/>
            </p:cNvSpPr>
            <p:nvPr/>
          </p:nvSpPr>
          <p:spPr bwMode="auto">
            <a:xfrm>
              <a:off x="1728" y="3456"/>
              <a:ext cx="624" cy="288"/>
            </a:xfrm>
            <a:prstGeom prst="rightArrow">
              <a:avLst>
                <a:gd name="adj1" fmla="val 50000"/>
                <a:gd name="adj2" fmla="val 54167"/>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18801" name="AutoShape 26"/>
            <p:cNvSpPr>
              <a:spLocks noChangeArrowheads="1"/>
            </p:cNvSpPr>
            <p:nvPr/>
          </p:nvSpPr>
          <p:spPr bwMode="auto">
            <a:xfrm>
              <a:off x="2400" y="3360"/>
              <a:ext cx="816"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Audit</a:t>
              </a:r>
            </a:p>
            <a:p>
              <a:pPr algn="ctr" eaLnBrk="1" hangingPunct="1"/>
              <a:r>
                <a:rPr lang="en-US"/>
                <a:t>By</a:t>
              </a:r>
            </a:p>
            <a:p>
              <a:pPr algn="ctr" eaLnBrk="1" hangingPunct="1"/>
              <a:r>
                <a:rPr lang="en-US"/>
                <a:t>Exception</a:t>
              </a:r>
            </a:p>
          </p:txBody>
        </p:sp>
      </p:grpSp>
      <p:sp>
        <p:nvSpPr>
          <p:cNvPr id="24603" name="AutoShape 27"/>
          <p:cNvSpPr>
            <a:spLocks noChangeArrowheads="1"/>
          </p:cNvSpPr>
          <p:nvPr/>
        </p:nvSpPr>
        <p:spPr bwMode="auto">
          <a:xfrm rot="-2666298">
            <a:off x="3505200" y="4495800"/>
            <a:ext cx="457200" cy="914400"/>
          </a:xfrm>
          <a:prstGeom prst="upArrow">
            <a:avLst>
              <a:gd name="adj1" fmla="val 50000"/>
              <a:gd name="adj2" fmla="val 500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18795" name="Text Box 31"/>
          <p:cNvSpPr txBox="1">
            <a:spLocks noChangeArrowheads="1"/>
          </p:cNvSpPr>
          <p:nvPr/>
        </p:nvSpPr>
        <p:spPr bwMode="auto">
          <a:xfrm>
            <a:off x="152400" y="685800"/>
            <a:ext cx="884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b="1">
                <a:latin typeface="Verdana" panose="020B0604030504040204" pitchFamily="34" charset="0"/>
              </a:rPr>
              <a:t>Incorporating Forensics into an CA/CM philosophy</a:t>
            </a:r>
          </a:p>
        </p:txBody>
      </p:sp>
      <p:grpSp>
        <p:nvGrpSpPr>
          <p:cNvPr id="24608" name="Group 32"/>
          <p:cNvGrpSpPr>
            <a:grpSpLocks/>
          </p:cNvGrpSpPr>
          <p:nvPr/>
        </p:nvGrpSpPr>
        <p:grpSpPr bwMode="auto">
          <a:xfrm>
            <a:off x="7162800" y="3657600"/>
            <a:ext cx="1981200" cy="838200"/>
            <a:chOff x="4416" y="2208"/>
            <a:chExt cx="1248" cy="528"/>
          </a:xfrm>
        </p:grpSpPr>
        <p:sp>
          <p:nvSpPr>
            <p:cNvPr id="118798" name="AutoShape 33"/>
            <p:cNvSpPr>
              <a:spLocks noChangeArrowheads="1"/>
            </p:cNvSpPr>
            <p:nvPr/>
          </p:nvSpPr>
          <p:spPr bwMode="auto">
            <a:xfrm>
              <a:off x="4800" y="2208"/>
              <a:ext cx="864" cy="528"/>
            </a:xfrm>
            <a:prstGeom prst="hexagon">
              <a:avLst>
                <a:gd name="adj" fmla="val 40909"/>
                <a:gd name="vf" fmla="val 1154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Forensic</a:t>
              </a:r>
            </a:p>
            <a:p>
              <a:pPr algn="ctr" eaLnBrk="1" hangingPunct="1"/>
              <a:r>
                <a:rPr lang="en-US"/>
                <a:t>models</a:t>
              </a:r>
            </a:p>
          </p:txBody>
        </p:sp>
        <p:sp>
          <p:nvSpPr>
            <p:cNvPr id="118799" name="AutoShape 34"/>
            <p:cNvSpPr>
              <a:spLocks noChangeArrowheads="1"/>
            </p:cNvSpPr>
            <p:nvPr/>
          </p:nvSpPr>
          <p:spPr bwMode="auto">
            <a:xfrm>
              <a:off x="4416" y="2352"/>
              <a:ext cx="432" cy="288"/>
            </a:xfrm>
            <a:prstGeom prst="rightArrow">
              <a:avLst>
                <a:gd name="adj1" fmla="val 50000"/>
                <a:gd name="adj2" fmla="val 37500"/>
              </a:avLst>
            </a:prstGeom>
            <a:solidFill>
              <a:srgbClr val="F7F76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sp>
        <p:nvSpPr>
          <p:cNvPr id="24611" name="AutoShape 35"/>
          <p:cNvSpPr>
            <a:spLocks noChangeArrowheads="1"/>
          </p:cNvSpPr>
          <p:nvPr/>
        </p:nvSpPr>
        <p:spPr bwMode="auto">
          <a:xfrm>
            <a:off x="5715000" y="4572000"/>
            <a:ext cx="3200400" cy="17526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rgbClr val="FA6A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42847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88"/>
                                        </p:tgtEl>
                                        <p:attrNameLst>
                                          <p:attrName>style.visibility</p:attrName>
                                        </p:attrNameLst>
                                      </p:cBhvr>
                                      <p:to>
                                        <p:strVal val="visible"/>
                                      </p:to>
                                    </p:set>
                                    <p:anim calcmode="lin" valueType="num">
                                      <p:cBhvr additive="base">
                                        <p:cTn id="13" dur="500" fill="hold"/>
                                        <p:tgtEl>
                                          <p:spTgt spid="24588"/>
                                        </p:tgtEl>
                                        <p:attrNameLst>
                                          <p:attrName>ppt_x</p:attrName>
                                        </p:attrNameLst>
                                      </p:cBhvr>
                                      <p:tavLst>
                                        <p:tav tm="0">
                                          <p:val>
                                            <p:strVal val="#ppt_x"/>
                                          </p:val>
                                        </p:tav>
                                        <p:tav tm="100000">
                                          <p:val>
                                            <p:strVal val="#ppt_x"/>
                                          </p:val>
                                        </p:tav>
                                      </p:tavLst>
                                    </p:anim>
                                    <p:anim calcmode="lin" valueType="num">
                                      <p:cBhvr additive="base">
                                        <p:cTn id="14" dur="500" fill="hold"/>
                                        <p:tgtEl>
                                          <p:spTgt spid="245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604"/>
                                        </p:tgtEl>
                                        <p:attrNameLst>
                                          <p:attrName>style.visibility</p:attrName>
                                        </p:attrNameLst>
                                      </p:cBhvr>
                                      <p:to>
                                        <p:strVal val="visible"/>
                                      </p:to>
                                    </p:set>
                                    <p:anim calcmode="lin" valueType="num">
                                      <p:cBhvr additive="base">
                                        <p:cTn id="19" dur="500" fill="hold"/>
                                        <p:tgtEl>
                                          <p:spTgt spid="24604"/>
                                        </p:tgtEl>
                                        <p:attrNameLst>
                                          <p:attrName>ppt_x</p:attrName>
                                        </p:attrNameLst>
                                      </p:cBhvr>
                                      <p:tavLst>
                                        <p:tav tm="0">
                                          <p:val>
                                            <p:strVal val="#ppt_x"/>
                                          </p:val>
                                        </p:tav>
                                        <p:tav tm="100000">
                                          <p:val>
                                            <p:strVal val="#ppt_x"/>
                                          </p:val>
                                        </p:tav>
                                      </p:tavLst>
                                    </p:anim>
                                    <p:anim calcmode="lin" valueType="num">
                                      <p:cBhvr additive="base">
                                        <p:cTn id="20" dur="500" fill="hold"/>
                                        <p:tgtEl>
                                          <p:spTgt spid="2460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91"/>
                                        </p:tgtEl>
                                        <p:attrNameLst>
                                          <p:attrName>style.visibility</p:attrName>
                                        </p:attrNameLst>
                                      </p:cBhvr>
                                      <p:to>
                                        <p:strVal val="visible"/>
                                      </p:to>
                                    </p:set>
                                    <p:anim calcmode="lin" valueType="num">
                                      <p:cBhvr additive="base">
                                        <p:cTn id="25" dur="500" fill="hold"/>
                                        <p:tgtEl>
                                          <p:spTgt spid="24591"/>
                                        </p:tgtEl>
                                        <p:attrNameLst>
                                          <p:attrName>ppt_x</p:attrName>
                                        </p:attrNameLst>
                                      </p:cBhvr>
                                      <p:tavLst>
                                        <p:tav tm="0">
                                          <p:val>
                                            <p:strVal val="#ppt_x"/>
                                          </p:val>
                                        </p:tav>
                                        <p:tav tm="100000">
                                          <p:val>
                                            <p:strVal val="#ppt_x"/>
                                          </p:val>
                                        </p:tav>
                                      </p:tavLst>
                                    </p:anim>
                                    <p:anim calcmode="lin" valueType="num">
                                      <p:cBhvr additive="base">
                                        <p:cTn id="26" dur="500" fill="hold"/>
                                        <p:tgtEl>
                                          <p:spTgt spid="2459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592"/>
                                        </p:tgtEl>
                                        <p:attrNameLst>
                                          <p:attrName>style.visibility</p:attrName>
                                        </p:attrNameLst>
                                      </p:cBhvr>
                                      <p:to>
                                        <p:strVal val="visible"/>
                                      </p:to>
                                    </p:set>
                                    <p:anim calcmode="lin" valueType="num">
                                      <p:cBhvr additive="base">
                                        <p:cTn id="31" dur="500" fill="hold"/>
                                        <p:tgtEl>
                                          <p:spTgt spid="24592"/>
                                        </p:tgtEl>
                                        <p:attrNameLst>
                                          <p:attrName>ppt_x</p:attrName>
                                        </p:attrNameLst>
                                      </p:cBhvr>
                                      <p:tavLst>
                                        <p:tav tm="0">
                                          <p:val>
                                            <p:strVal val="#ppt_x"/>
                                          </p:val>
                                        </p:tav>
                                        <p:tav tm="100000">
                                          <p:val>
                                            <p:strVal val="#ppt_x"/>
                                          </p:val>
                                        </p:tav>
                                      </p:tavLst>
                                    </p:anim>
                                    <p:anim calcmode="lin" valueType="num">
                                      <p:cBhvr additive="base">
                                        <p:cTn id="32" dur="500" fill="hold"/>
                                        <p:tgtEl>
                                          <p:spTgt spid="2459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24592"/>
                                        </p:tgtEl>
                                        <p:attrNameLst>
                                          <p:attrName>ppt_x</p:attrName>
                                        </p:attrNameLst>
                                      </p:cBhvr>
                                      <p:tavLst>
                                        <p:tav tm="0">
                                          <p:val>
                                            <p:strVal val="ppt_x"/>
                                          </p:val>
                                        </p:tav>
                                        <p:tav tm="100000">
                                          <p:val>
                                            <p:strVal val="ppt_x"/>
                                          </p:val>
                                        </p:tav>
                                      </p:tavLst>
                                    </p:anim>
                                    <p:anim calcmode="lin" valueType="num">
                                      <p:cBhvr additive="base">
                                        <p:cTn id="37" dur="500"/>
                                        <p:tgtEl>
                                          <p:spTgt spid="24592"/>
                                        </p:tgtEl>
                                        <p:attrNameLst>
                                          <p:attrName>ppt_y</p:attrName>
                                        </p:attrNameLst>
                                      </p:cBhvr>
                                      <p:tavLst>
                                        <p:tav tm="0">
                                          <p:val>
                                            <p:strVal val="ppt_y"/>
                                          </p:val>
                                        </p:tav>
                                        <p:tav tm="100000">
                                          <p:val>
                                            <p:strVal val="1+ppt_h/2"/>
                                          </p:val>
                                        </p:tav>
                                      </p:tavLst>
                                    </p:anim>
                                    <p:set>
                                      <p:cBhvr>
                                        <p:cTn id="38" dur="1" fill="hold">
                                          <p:stCondLst>
                                            <p:cond delay="499"/>
                                          </p:stCondLst>
                                        </p:cTn>
                                        <p:tgtEl>
                                          <p:spTgt spid="2459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4605"/>
                                        </p:tgtEl>
                                        <p:attrNameLst>
                                          <p:attrName>style.visibility</p:attrName>
                                        </p:attrNameLst>
                                      </p:cBhvr>
                                      <p:to>
                                        <p:strVal val="visible"/>
                                      </p:to>
                                    </p:set>
                                    <p:anim calcmode="lin" valueType="num">
                                      <p:cBhvr additive="base">
                                        <p:cTn id="43" dur="500" fill="hold"/>
                                        <p:tgtEl>
                                          <p:spTgt spid="24605"/>
                                        </p:tgtEl>
                                        <p:attrNameLst>
                                          <p:attrName>ppt_x</p:attrName>
                                        </p:attrNameLst>
                                      </p:cBhvr>
                                      <p:tavLst>
                                        <p:tav tm="0">
                                          <p:val>
                                            <p:strVal val="#ppt_x"/>
                                          </p:val>
                                        </p:tav>
                                        <p:tav tm="100000">
                                          <p:val>
                                            <p:strVal val="#ppt_x"/>
                                          </p:val>
                                        </p:tav>
                                      </p:tavLst>
                                    </p:anim>
                                    <p:anim calcmode="lin" valueType="num">
                                      <p:cBhvr additive="base">
                                        <p:cTn id="44" dur="500" fill="hold"/>
                                        <p:tgtEl>
                                          <p:spTgt spid="2460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4606"/>
                                        </p:tgtEl>
                                        <p:attrNameLst>
                                          <p:attrName>style.visibility</p:attrName>
                                        </p:attrNameLst>
                                      </p:cBhvr>
                                      <p:to>
                                        <p:strVal val="visible"/>
                                      </p:to>
                                    </p:set>
                                    <p:anim calcmode="lin" valueType="num">
                                      <p:cBhvr additive="base">
                                        <p:cTn id="49" dur="500" fill="hold"/>
                                        <p:tgtEl>
                                          <p:spTgt spid="24606"/>
                                        </p:tgtEl>
                                        <p:attrNameLst>
                                          <p:attrName>ppt_x</p:attrName>
                                        </p:attrNameLst>
                                      </p:cBhvr>
                                      <p:tavLst>
                                        <p:tav tm="0">
                                          <p:val>
                                            <p:strVal val="#ppt_x"/>
                                          </p:val>
                                        </p:tav>
                                        <p:tav tm="100000">
                                          <p:val>
                                            <p:strVal val="#ppt_x"/>
                                          </p:val>
                                        </p:tav>
                                      </p:tavLst>
                                    </p:anim>
                                    <p:anim calcmode="lin" valueType="num">
                                      <p:cBhvr additive="base">
                                        <p:cTn id="50" dur="500" fill="hold"/>
                                        <p:tgtEl>
                                          <p:spTgt spid="2460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8" presetClass="entr" presetSubtype="16" fill="hold" grpId="0" nodeType="clickEffect">
                                  <p:stCondLst>
                                    <p:cond delay="0"/>
                                  </p:stCondLst>
                                  <p:childTnLst>
                                    <p:set>
                                      <p:cBhvr>
                                        <p:cTn id="54" dur="1" fill="hold">
                                          <p:stCondLst>
                                            <p:cond delay="0"/>
                                          </p:stCondLst>
                                        </p:cTn>
                                        <p:tgtEl>
                                          <p:spTgt spid="24603"/>
                                        </p:tgtEl>
                                        <p:attrNameLst>
                                          <p:attrName>style.visibility</p:attrName>
                                        </p:attrNameLst>
                                      </p:cBhvr>
                                      <p:to>
                                        <p:strVal val="visible"/>
                                      </p:to>
                                    </p:set>
                                    <p:animEffect transition="in" filter="diamond(in)">
                                      <p:cBhvr>
                                        <p:cTn id="55" dur="2000"/>
                                        <p:tgtEl>
                                          <p:spTgt spid="2460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path" presetSubtype="0" accel="50000" decel="50000" fill="hold" nodeType="clickEffect">
                                  <p:stCondLst>
                                    <p:cond delay="0"/>
                                  </p:stCondLst>
                                  <p:childTnLst>
                                    <p:animMotion origin="layout" path="M 0 0  L 0 0.3331  E" pathEditMode="relative" ptsTypes="">
                                      <p:cBhvr>
                                        <p:cTn id="59" dur="2000" fill="hold"/>
                                        <p:tgtEl>
                                          <p:spTgt spid="24592"/>
                                        </p:tgtEl>
                                        <p:attrNameLst>
                                          <p:attrName>ppt_x</p:attrName>
                                          <p:attrName>ppt_y</p:attrName>
                                        </p:attrNameLst>
                                      </p:cBhvr>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p:cTn id="63" dur="1" fill="hold">
                                          <p:stCondLst>
                                            <p:cond delay="0"/>
                                          </p:stCondLst>
                                        </p:cTn>
                                        <p:tgtEl>
                                          <p:spTgt spid="24608"/>
                                        </p:tgtEl>
                                        <p:attrNameLst>
                                          <p:attrName>style.visibility</p:attrName>
                                        </p:attrNameLst>
                                      </p:cBhvr>
                                      <p:to>
                                        <p:strVal val="visible"/>
                                      </p:to>
                                    </p:set>
                                    <p:anim calcmode="lin" valueType="num">
                                      <p:cBhvr additive="base">
                                        <p:cTn id="64" dur="500" fill="hold"/>
                                        <p:tgtEl>
                                          <p:spTgt spid="24608"/>
                                        </p:tgtEl>
                                        <p:attrNameLst>
                                          <p:attrName>ppt_x</p:attrName>
                                        </p:attrNameLst>
                                      </p:cBhvr>
                                      <p:tavLst>
                                        <p:tav tm="0">
                                          <p:val>
                                            <p:strVal val="#ppt_x"/>
                                          </p:val>
                                        </p:tav>
                                        <p:tav tm="100000">
                                          <p:val>
                                            <p:strVal val="#ppt_x"/>
                                          </p:val>
                                        </p:tav>
                                      </p:tavLst>
                                    </p:anim>
                                    <p:anim calcmode="lin" valueType="num">
                                      <p:cBhvr additive="base">
                                        <p:cTn id="65" dur="500" fill="hold"/>
                                        <p:tgtEl>
                                          <p:spTgt spid="24608"/>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4611"/>
                                        </p:tgtEl>
                                        <p:attrNameLst>
                                          <p:attrName>style.visibility</p:attrName>
                                        </p:attrNameLst>
                                      </p:cBhvr>
                                      <p:to>
                                        <p:strVal val="visible"/>
                                      </p:to>
                                    </p:set>
                                    <p:anim calcmode="lin" valueType="num">
                                      <p:cBhvr additive="base">
                                        <p:cTn id="70" dur="500" fill="hold"/>
                                        <p:tgtEl>
                                          <p:spTgt spid="24611"/>
                                        </p:tgtEl>
                                        <p:attrNameLst>
                                          <p:attrName>ppt_x</p:attrName>
                                        </p:attrNameLst>
                                      </p:cBhvr>
                                      <p:tavLst>
                                        <p:tav tm="0">
                                          <p:val>
                                            <p:strVal val="#ppt_x"/>
                                          </p:val>
                                        </p:tav>
                                        <p:tav tm="100000">
                                          <p:val>
                                            <p:strVal val="#ppt_x"/>
                                          </p:val>
                                        </p:tav>
                                      </p:tavLst>
                                    </p:anim>
                                    <p:anim calcmode="lin" valueType="num">
                                      <p:cBhvr additive="base">
                                        <p:cTn id="71" dur="500" fill="hold"/>
                                        <p:tgtEl>
                                          <p:spTgt spid="24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603" grpId="0" animBg="1"/>
      <p:bldP spid="246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defRPr/>
            </a:pPr>
            <a:r>
              <a:rPr lang="en-US" sz="3200" b="1" dirty="0"/>
              <a:t>Predictive Audit: Transaction Status Prediction</a:t>
            </a:r>
          </a:p>
        </p:txBody>
      </p:sp>
      <p:sp>
        <p:nvSpPr>
          <p:cNvPr id="68611" name="Rectangle 3"/>
          <p:cNvSpPr>
            <a:spLocks noGrp="1" noChangeArrowheads="1"/>
          </p:cNvSpPr>
          <p:nvPr>
            <p:ph type="subTitle" idx="1"/>
          </p:nvPr>
        </p:nvSpPr>
        <p:spPr/>
        <p:txBody>
          <a:bodyPr/>
          <a:lstStyle/>
          <a:p>
            <a:pPr eaLnBrk="1" hangingPunct="1"/>
            <a:endParaRPr lang="en-US"/>
          </a:p>
          <a:p>
            <a:pPr eaLnBrk="1" hangingPunct="1"/>
            <a:endParaRPr lang="en-US"/>
          </a:p>
          <a:p>
            <a:pPr eaLnBrk="1" hangingPunct="1"/>
            <a:endParaRPr lang="en-US"/>
          </a:p>
          <a:p>
            <a:pPr eaLnBrk="1" hangingPunct="1"/>
            <a:endParaRPr lang="en-US"/>
          </a:p>
        </p:txBody>
      </p:sp>
    </p:spTree>
    <p:extLst>
      <p:ext uri="{BB962C8B-B14F-4D97-AF65-F5344CB8AC3E}">
        <p14:creationId xmlns:p14="http://schemas.microsoft.com/office/powerpoint/2010/main" val="4042691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dirty="0"/>
              <a:t>Predictive Audit</a:t>
            </a:r>
          </a:p>
        </p:txBody>
      </p:sp>
      <p:sp>
        <p:nvSpPr>
          <p:cNvPr id="69635" name="Content Placeholder 2"/>
          <p:cNvSpPr>
            <a:spLocks noGrp="1"/>
          </p:cNvSpPr>
          <p:nvPr>
            <p:ph idx="1"/>
          </p:nvPr>
        </p:nvSpPr>
        <p:spPr/>
        <p:txBody>
          <a:bodyPr/>
          <a:lstStyle/>
          <a:p>
            <a:r>
              <a:rPr lang="en-US"/>
              <a:t>A predictive audit could help auditors and management to block a problem before it spreads. </a:t>
            </a:r>
          </a:p>
          <a:p>
            <a:r>
              <a:rPr lang="en-US"/>
              <a:t>It is better to look forward than just look back at the historical information</a:t>
            </a:r>
          </a:p>
          <a:p>
            <a:r>
              <a:rPr lang="en-US"/>
              <a:t>Continuous audit is used to monitor present transactions</a:t>
            </a:r>
          </a:p>
          <a:p>
            <a:r>
              <a:rPr lang="en-US"/>
              <a:t>Can we use CA to predict the future?</a:t>
            </a:r>
          </a:p>
          <a:p>
            <a:pPr lvl="1"/>
            <a:r>
              <a:rPr lang="en-US"/>
              <a:t>Audit by exception</a:t>
            </a:r>
          </a:p>
          <a:p>
            <a:pPr lvl="1"/>
            <a:r>
              <a:rPr lang="en-US"/>
              <a:t>Alarm and warning system</a:t>
            </a:r>
          </a:p>
          <a:p>
            <a:endParaRPr lang="en-US"/>
          </a:p>
          <a:p>
            <a:endParaRPr lang="en-US"/>
          </a:p>
        </p:txBody>
      </p:sp>
      <p:sp>
        <p:nvSpPr>
          <p:cNvPr id="36868" name="Slide Number Placeholder 3"/>
          <p:cNvSpPr>
            <a:spLocks noGrp="1"/>
          </p:cNvSpPr>
          <p:nvPr>
            <p:ph type="sldNum" sz="quarter" idx="10"/>
          </p:nvPr>
        </p:nvSpPr>
        <p:spPr>
          <a:xfrm>
            <a:off x="6096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249CE3F9-B13F-4A27-9693-C9C1EA1CEBD0}" type="slidenum">
              <a:rPr lang="en-US">
                <a:latin typeface="Verdana" panose="020B0604030504040204" pitchFamily="34" charset="0"/>
              </a:rPr>
              <a:pPr algn="l" eaLnBrk="1" hangingPunct="1"/>
              <a:t>68</a:t>
            </a:fld>
            <a:endParaRPr lang="en-US">
              <a:latin typeface="Verdana" panose="020B0604030504040204" pitchFamily="34" charset="0"/>
            </a:endParaRPr>
          </a:p>
        </p:txBody>
      </p:sp>
    </p:spTree>
    <p:extLst>
      <p:ext uri="{BB962C8B-B14F-4D97-AF65-F5344CB8AC3E}">
        <p14:creationId xmlns:p14="http://schemas.microsoft.com/office/powerpoint/2010/main" val="41202498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a:t>Transaction status prediction</a:t>
            </a:r>
          </a:p>
        </p:txBody>
      </p:sp>
      <p:sp>
        <p:nvSpPr>
          <p:cNvPr id="70659" name="Content Placeholder 2"/>
          <p:cNvSpPr>
            <a:spLocks noGrp="1"/>
          </p:cNvSpPr>
          <p:nvPr>
            <p:ph idx="1"/>
          </p:nvPr>
        </p:nvSpPr>
        <p:spPr/>
        <p:txBody>
          <a:bodyPr/>
          <a:lstStyle/>
          <a:p>
            <a:r>
              <a:rPr lang="en-US"/>
              <a:t>Revenue cycle is a high risk area.</a:t>
            </a:r>
          </a:p>
          <a:p>
            <a:pPr lvl="1"/>
            <a:r>
              <a:rPr lang="en-US"/>
              <a:t>Channel stuffing</a:t>
            </a:r>
          </a:p>
          <a:p>
            <a:r>
              <a:rPr lang="en-US"/>
              <a:t>This study aims to predict future sales cancellations, an indicator of a suspicious transaction. </a:t>
            </a:r>
          </a:p>
          <a:p>
            <a:r>
              <a:rPr lang="en-US"/>
              <a:t>If there is any suspicious transaction, the system should have a warning or an alarm report.</a:t>
            </a:r>
          </a:p>
          <a:p>
            <a:pPr lvl="1"/>
            <a:endParaRPr lang="en-US" i="1"/>
          </a:p>
          <a:p>
            <a:r>
              <a:rPr lang="en-US" i="1"/>
              <a:t>What prediction model(s) will more accurately forecast business transaction outcomes?</a:t>
            </a:r>
          </a:p>
          <a:p>
            <a:endParaRPr lang="en-US" sz="800" i="1"/>
          </a:p>
        </p:txBody>
      </p:sp>
      <p:sp>
        <p:nvSpPr>
          <p:cNvPr id="37892" name="Slide Number Placeholder 3"/>
          <p:cNvSpPr>
            <a:spLocks noGrp="1"/>
          </p:cNvSpPr>
          <p:nvPr>
            <p:ph type="sldNum" sz="quarter" idx="10"/>
          </p:nvPr>
        </p:nvSpPr>
        <p:spPr>
          <a:xfrm>
            <a:off x="6096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6ECF7EC3-8BED-4630-BB65-8B3802226A40}" type="slidenum">
              <a:rPr lang="en-US">
                <a:latin typeface="Verdana" panose="020B0604030504040204" pitchFamily="34" charset="0"/>
              </a:rPr>
              <a:pPr algn="l" eaLnBrk="1" hangingPunct="1"/>
              <a:t>69</a:t>
            </a:fld>
            <a:endParaRPr lang="en-US">
              <a:latin typeface="Verdana" panose="020B0604030504040204" pitchFamily="34" charset="0"/>
            </a:endParaRPr>
          </a:p>
        </p:txBody>
      </p:sp>
    </p:spTree>
    <p:extLst>
      <p:ext uri="{BB962C8B-B14F-4D97-AF65-F5344CB8AC3E}">
        <p14:creationId xmlns:p14="http://schemas.microsoft.com/office/powerpoint/2010/main" val="2684355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C5580-F9A3-4B03-BBAE-D5FB0B8C9B9D}"/>
              </a:ext>
            </a:extLst>
          </p:cNvPr>
          <p:cNvSpPr>
            <a:spLocks noGrp="1"/>
          </p:cNvSpPr>
          <p:nvPr>
            <p:ph type="title"/>
          </p:nvPr>
        </p:nvSpPr>
        <p:spPr/>
        <p:txBody>
          <a:bodyPr/>
          <a:lstStyle/>
          <a:p>
            <a:r>
              <a:rPr lang="en-US" dirty="0"/>
              <a:t>Some SWAM modules</a:t>
            </a:r>
          </a:p>
        </p:txBody>
      </p:sp>
      <p:sp>
        <p:nvSpPr>
          <p:cNvPr id="2" name="Slide Number Placeholder 1">
            <a:extLst>
              <a:ext uri="{FF2B5EF4-FFF2-40B4-BE49-F238E27FC236}">
                <a16:creationId xmlns:a16="http://schemas.microsoft.com/office/drawing/2014/main" id="{7D101F07-9B8A-44FA-AE57-B133A8DC13B1}"/>
              </a:ext>
            </a:extLst>
          </p:cNvPr>
          <p:cNvSpPr>
            <a:spLocks noGrp="1"/>
          </p:cNvSpPr>
          <p:nvPr>
            <p:ph type="sldNum" sz="quarter" idx="10"/>
          </p:nvPr>
        </p:nvSpPr>
        <p:spPr/>
        <p:txBody>
          <a:bodyPr/>
          <a:lstStyle/>
          <a:p>
            <a:fld id="{5744759D-0EFF-4FB2-9CCE-04E00944F0FE}" type="slidenum">
              <a:rPr lang="en-US" smtClean="0"/>
              <a:pPr/>
              <a:t>7</a:t>
            </a:fld>
            <a:endParaRPr lang="en-US" dirty="0"/>
          </a:p>
        </p:txBody>
      </p:sp>
      <p:graphicFrame>
        <p:nvGraphicFramePr>
          <p:cNvPr id="3" name="Table 2">
            <a:extLst>
              <a:ext uri="{FF2B5EF4-FFF2-40B4-BE49-F238E27FC236}">
                <a16:creationId xmlns:a16="http://schemas.microsoft.com/office/drawing/2014/main" id="{47607E46-C689-4169-8FCC-DAC40ED8DD08}"/>
              </a:ext>
            </a:extLst>
          </p:cNvPr>
          <p:cNvGraphicFramePr>
            <a:graphicFrameLocks noGrp="1"/>
          </p:cNvGraphicFramePr>
          <p:nvPr>
            <p:extLst>
              <p:ext uri="{D42A27DB-BD31-4B8C-83A1-F6EECF244321}">
                <p14:modId xmlns:p14="http://schemas.microsoft.com/office/powerpoint/2010/main" val="2541812205"/>
              </p:ext>
            </p:extLst>
          </p:nvPr>
        </p:nvGraphicFramePr>
        <p:xfrm>
          <a:off x="0" y="1170923"/>
          <a:ext cx="7850221" cy="5686707"/>
        </p:xfrm>
        <a:graphic>
          <a:graphicData uri="http://schemas.openxmlformats.org/drawingml/2006/table">
            <a:tbl>
              <a:tblPr firstRow="1" firstCol="1" bandRow="1">
                <a:tableStyleId>{5C22544A-7EE6-4342-B048-85BDC9FD1C3A}</a:tableStyleId>
              </a:tblPr>
              <a:tblGrid>
                <a:gridCol w="956381">
                  <a:extLst>
                    <a:ext uri="{9D8B030D-6E8A-4147-A177-3AD203B41FA5}">
                      <a16:colId xmlns:a16="http://schemas.microsoft.com/office/drawing/2014/main" val="1456942918"/>
                    </a:ext>
                  </a:extLst>
                </a:gridCol>
                <a:gridCol w="3446920">
                  <a:extLst>
                    <a:ext uri="{9D8B030D-6E8A-4147-A177-3AD203B41FA5}">
                      <a16:colId xmlns:a16="http://schemas.microsoft.com/office/drawing/2014/main" val="787791300"/>
                    </a:ext>
                  </a:extLst>
                </a:gridCol>
                <a:gridCol w="3446920">
                  <a:extLst>
                    <a:ext uri="{9D8B030D-6E8A-4147-A177-3AD203B41FA5}">
                      <a16:colId xmlns:a16="http://schemas.microsoft.com/office/drawing/2014/main" val="4273751272"/>
                    </a:ext>
                  </a:extLst>
                </a:gridCol>
              </a:tblGrid>
              <a:tr h="199310">
                <a:tc rowSpan="8">
                  <a:txBody>
                    <a:bodyPr/>
                    <a:lstStyle/>
                    <a:p>
                      <a:pPr marL="0" marR="0" algn="ctr">
                        <a:lnSpc>
                          <a:spcPct val="107000"/>
                        </a:lnSpc>
                        <a:spcBef>
                          <a:spcPts val="0"/>
                        </a:spcBef>
                        <a:spcAft>
                          <a:spcPts val="0"/>
                        </a:spcAft>
                      </a:pPr>
                      <a:r>
                        <a:rPr lang="en-US" sz="800">
                          <a:solidFill>
                            <a:schemeClr val="tx1"/>
                          </a:solidFill>
                          <a:effectLst/>
                        </a:rPr>
                        <a:t>BYOC3: Audit Process Automation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a:solidFill>
                            <a:schemeClr val="tx1"/>
                          </a:solidFill>
                          <a:effectLst/>
                        </a:rPr>
                        <a:t>Intro to Audit Automation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2">
                            <a:extLst>
                              <a:ext uri="{A12FA001-AC4F-418D-AE19-62706E023703}">
                                <ahyp:hlinkClr xmlns:ahyp="http://schemas.microsoft.com/office/drawing/2018/hyperlinkcolor" val="tx"/>
                              </a:ext>
                            </a:extLst>
                          </a:hlinkClick>
                        </a:rPr>
                        <a:t>https://www.youtube.com/playlist?list=PLtN8FDWFi6eIWg6IJ_2O9Xs2vIbmhVfKh</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837940326"/>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Data Manipulation and Control Flows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rPr>
                        <a:t>https://www.youtube.com/playlist?list=PLtN8FDWFi6eJanESy3wq0Jkr3unRhAm67</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2039133159"/>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Data Manipulation, Recordings, Selectors, UI Interactions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rPr>
                        <a:t>https://www.youtube.com/playlist?list=PLtN8FDWFi6eKNg_VS3ZMF9PA5X9qQ6UOQ</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948793560"/>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Automation Techniques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rPr>
                        <a:t>https://www.youtube.com/playlist?list=PLtN8FDWFi6eJ8D_o4JjsQK3PIKZwYyhdQ</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696243200"/>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Billing Automation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3">
                            <a:extLst>
                              <a:ext uri="{A12FA001-AC4F-418D-AE19-62706E023703}">
                                <ahyp:hlinkClr xmlns:ahyp="http://schemas.microsoft.com/office/drawing/2018/hyperlinkcolor" val="tx"/>
                              </a:ext>
                            </a:extLst>
                          </a:hlinkClick>
                        </a:rPr>
                        <a:t>https://www.youtube.com/playlist?list=PLtN8FDWFi6eKcuZ2z6ayJMe8rpLyUy5G3</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4127737140"/>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Google Mobility Data Analytics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rPr>
                        <a:t>https://www.youtube.com/playlist?list=PLtN8FDWFi6eLLe9rQWBpj_qzhJbAZJ80M</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209428935"/>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Moderate Social Media Using AI</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4">
                            <a:extLst>
                              <a:ext uri="{A12FA001-AC4F-418D-AE19-62706E023703}">
                                <ahyp:hlinkClr xmlns:ahyp="http://schemas.microsoft.com/office/drawing/2018/hyperlinkcolor" val="tx"/>
                              </a:ext>
                            </a:extLst>
                          </a:hlinkClick>
                        </a:rPr>
                        <a:t>https://drive.google.com/drive/folders/1Y_VdfTc6smIZAusz2CwYcVA0By5Sl_ue</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315090767"/>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Audit Sampling with RPA</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5">
                            <a:extLst>
                              <a:ext uri="{A12FA001-AC4F-418D-AE19-62706E023703}">
                                <ahyp:hlinkClr xmlns:ahyp="http://schemas.microsoft.com/office/drawing/2018/hyperlinkcolor" val="tx"/>
                              </a:ext>
                            </a:extLst>
                          </a:hlinkClick>
                        </a:rPr>
                        <a:t>https://drive.google.com/drive/folders/1ZpwZTG-CgI6kVzUxd8fPHX7ncL6kaYDy</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862633972"/>
                  </a:ext>
                </a:extLst>
              </a:tr>
              <a:tr h="270608">
                <a:tc rowSpan="6">
                  <a:txBody>
                    <a:bodyPr/>
                    <a:lstStyle/>
                    <a:p>
                      <a:pPr marL="0" marR="0" algn="ctr">
                        <a:lnSpc>
                          <a:spcPct val="107000"/>
                        </a:lnSpc>
                        <a:spcBef>
                          <a:spcPts val="0"/>
                        </a:spcBef>
                        <a:spcAft>
                          <a:spcPts val="0"/>
                        </a:spcAft>
                      </a:pPr>
                      <a:r>
                        <a:rPr lang="en-US" sz="800">
                          <a:solidFill>
                            <a:schemeClr val="tx1"/>
                          </a:solidFill>
                          <a:effectLst/>
                        </a:rPr>
                        <a:t>BYOC4: Blockchain and Crypto currency</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a:solidFill>
                            <a:schemeClr val="tx1"/>
                          </a:solidFill>
                          <a:effectLst/>
                        </a:rPr>
                        <a:t>Introduction to Blockchain and Smart Contracts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6">
                            <a:extLst>
                              <a:ext uri="{A12FA001-AC4F-418D-AE19-62706E023703}">
                                <ahyp:hlinkClr xmlns:ahyp="http://schemas.microsoft.com/office/drawing/2018/hyperlinkcolor" val="tx"/>
                              </a:ext>
                            </a:extLst>
                          </a:hlinkClick>
                        </a:rPr>
                        <a:t>Narrated Slides - https://www.youtube.com/watch?v=4SarGEXwM04&amp;feature=youtu.be</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268061469"/>
                  </a:ext>
                </a:extLst>
              </a:tr>
              <a:tr h="121531">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Intro to Crypto Currencies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7">
                            <a:extLst>
                              <a:ext uri="{A12FA001-AC4F-418D-AE19-62706E023703}">
                                <ahyp:hlinkClr xmlns:ahyp="http://schemas.microsoft.com/office/drawing/2018/hyperlinkcolor" val="tx"/>
                              </a:ext>
                            </a:extLst>
                          </a:hlinkClick>
                        </a:rPr>
                        <a:t>https://youtu.be/NpoUiE_n0vE</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632463826"/>
                  </a:ext>
                </a:extLst>
              </a:tr>
              <a:tr h="121531">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Crypto Currency Markets and Ecosystem</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8">
                            <a:extLst>
                              <a:ext uri="{A12FA001-AC4F-418D-AE19-62706E023703}">
                                <ahyp:hlinkClr xmlns:ahyp="http://schemas.microsoft.com/office/drawing/2018/hyperlinkcolor" val="tx"/>
                              </a:ext>
                            </a:extLst>
                          </a:hlinkClick>
                        </a:rPr>
                        <a:t>https://youtu.be/qR6G013nbGo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907606242"/>
                  </a:ext>
                </a:extLst>
              </a:tr>
              <a:tr h="102086">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Fair Value Measure of Crypto Currency</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9">
                            <a:extLst>
                              <a:ext uri="{A12FA001-AC4F-418D-AE19-62706E023703}">
                                <ahyp:hlinkClr xmlns:ahyp="http://schemas.microsoft.com/office/drawing/2018/hyperlinkcolor" val="tx"/>
                              </a:ext>
                            </a:extLst>
                          </a:hlinkClick>
                        </a:rPr>
                        <a:t>https://youtu.be/xTxzR3gxkuo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2125644740"/>
                  </a:ext>
                </a:extLst>
              </a:tr>
              <a:tr h="362161">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Basics of Cybersecurity</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0">
                            <a:extLst>
                              <a:ext uri="{A12FA001-AC4F-418D-AE19-62706E023703}">
                                <ahyp:hlinkClr xmlns:ahyp="http://schemas.microsoft.com/office/drawing/2018/hyperlinkcolor" val="tx"/>
                              </a:ext>
                            </a:extLst>
                          </a:hlinkClick>
                        </a:rPr>
                        <a:t>https://rutgers.mediaspace.kaltura.com/embed/secure/iframe/entryId/0_dggzsbvx/uiConfId/12441821</a:t>
                      </a:r>
                      <a:br>
                        <a:rPr lang="en-US" sz="800" u="sng">
                          <a:solidFill>
                            <a:schemeClr val="tx1"/>
                          </a:solidFill>
                          <a:effectLst/>
                          <a:hlinkClick r:id="rId10">
                            <a:extLst>
                              <a:ext uri="{A12FA001-AC4F-418D-AE19-62706E023703}">
                                <ahyp:hlinkClr xmlns:ahyp="http://schemas.microsoft.com/office/drawing/2018/hyperlinkcolor" val="tx"/>
                              </a:ext>
                            </a:extLst>
                          </a:hlinkClick>
                        </a:rPr>
                      </a:br>
                      <a:r>
                        <a:rPr lang="en-US" sz="800" u="sng">
                          <a:solidFill>
                            <a:schemeClr val="tx1"/>
                          </a:solidFill>
                          <a:effectLst/>
                          <a:hlinkClick r:id="rId10">
                            <a:extLst>
                              <a:ext uri="{A12FA001-AC4F-418D-AE19-62706E023703}">
                                <ahyp:hlinkClr xmlns:ahyp="http://schemas.microsoft.com/office/drawing/2018/hyperlinkcolor" val="tx"/>
                              </a:ext>
                            </a:extLst>
                          </a:hlinkClick>
                        </a:rPr>
                        <a:t>https://rutgers.mediaspace.kaltura.com/embed/secure/iframe/entryId/0_13yg520u/uiConfId/12441821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975855876"/>
                  </a:ext>
                </a:extLst>
              </a:tr>
              <a:tr h="362161">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Information Risk Management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1">
                            <a:extLst>
                              <a:ext uri="{A12FA001-AC4F-418D-AE19-62706E023703}">
                                <ahyp:hlinkClr xmlns:ahyp="http://schemas.microsoft.com/office/drawing/2018/hyperlinkcolor" val="tx"/>
                              </a:ext>
                            </a:extLst>
                          </a:hlinkClick>
                        </a:rPr>
                        <a:t>https://rutgers.mediaspace.kaltura.com/embed/secure/iframe/entryId/1_qfhyp21n/uiConfId/12441821 </a:t>
                      </a:r>
                      <a:br>
                        <a:rPr lang="en-US" sz="800" u="sng">
                          <a:solidFill>
                            <a:schemeClr val="tx1"/>
                          </a:solidFill>
                          <a:effectLst/>
                          <a:hlinkClick r:id="rId11">
                            <a:extLst>
                              <a:ext uri="{A12FA001-AC4F-418D-AE19-62706E023703}">
                                <ahyp:hlinkClr xmlns:ahyp="http://schemas.microsoft.com/office/drawing/2018/hyperlinkcolor" val="tx"/>
                              </a:ext>
                            </a:extLst>
                          </a:hlinkClick>
                        </a:rPr>
                      </a:br>
                      <a:r>
                        <a:rPr lang="en-US" sz="800" u="sng">
                          <a:solidFill>
                            <a:schemeClr val="tx1"/>
                          </a:solidFill>
                          <a:effectLst/>
                          <a:hlinkClick r:id="rId11">
                            <a:extLst>
                              <a:ext uri="{A12FA001-AC4F-418D-AE19-62706E023703}">
                                <ahyp:hlinkClr xmlns:ahyp="http://schemas.microsoft.com/office/drawing/2018/hyperlinkcolor" val="tx"/>
                              </a:ext>
                            </a:extLst>
                          </a:hlinkClick>
                        </a:rPr>
                        <a:t>https://rutgers.mediaspace.kaltura.com/embed/secure/iframe/entryId/1_68bmdhki/uiConfId/12441821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1371227572"/>
                  </a:ext>
                </a:extLst>
              </a:tr>
              <a:tr h="179055">
                <a:tc rowSpan="8">
                  <a:txBody>
                    <a:bodyPr/>
                    <a:lstStyle/>
                    <a:p>
                      <a:pPr marL="0" marR="0" algn="ctr">
                        <a:lnSpc>
                          <a:spcPct val="107000"/>
                        </a:lnSpc>
                        <a:spcBef>
                          <a:spcPts val="0"/>
                        </a:spcBef>
                        <a:spcAft>
                          <a:spcPts val="0"/>
                        </a:spcAft>
                      </a:pPr>
                      <a:r>
                        <a:rPr lang="en-US" sz="800">
                          <a:solidFill>
                            <a:schemeClr val="tx1"/>
                          </a:solidFill>
                          <a:effectLst/>
                        </a:rPr>
                        <a:t> </a:t>
                      </a:r>
                    </a:p>
                    <a:p>
                      <a:pPr marL="0" marR="0" algn="ctr">
                        <a:lnSpc>
                          <a:spcPct val="107000"/>
                        </a:lnSpc>
                        <a:spcBef>
                          <a:spcPts val="0"/>
                        </a:spcBef>
                        <a:spcAft>
                          <a:spcPts val="0"/>
                        </a:spcAft>
                      </a:pPr>
                      <a:r>
                        <a:rPr lang="en-US" sz="800">
                          <a:solidFill>
                            <a:schemeClr val="tx1"/>
                          </a:solidFill>
                          <a:effectLst/>
                        </a:rPr>
                        <a:t> </a:t>
                      </a:r>
                    </a:p>
                    <a:p>
                      <a:pPr marL="0" marR="0" algn="ctr">
                        <a:lnSpc>
                          <a:spcPct val="107000"/>
                        </a:lnSpc>
                        <a:spcBef>
                          <a:spcPts val="0"/>
                        </a:spcBef>
                        <a:spcAft>
                          <a:spcPts val="0"/>
                        </a:spcAft>
                      </a:pPr>
                      <a:r>
                        <a:rPr lang="en-US" sz="800">
                          <a:solidFill>
                            <a:schemeClr val="tx1"/>
                          </a:solidFill>
                          <a:effectLst/>
                        </a:rPr>
                        <a:t> </a:t>
                      </a:r>
                    </a:p>
                    <a:p>
                      <a:pPr marL="0" marR="0" algn="ctr">
                        <a:lnSpc>
                          <a:spcPct val="107000"/>
                        </a:lnSpc>
                        <a:spcBef>
                          <a:spcPts val="0"/>
                        </a:spcBef>
                        <a:spcAft>
                          <a:spcPts val="0"/>
                        </a:spcAft>
                      </a:pPr>
                      <a:r>
                        <a:rPr lang="en-US" sz="800">
                          <a:solidFill>
                            <a:schemeClr val="tx1"/>
                          </a:solidFill>
                          <a:effectLst/>
                        </a:rPr>
                        <a:t> </a:t>
                      </a:r>
                    </a:p>
                    <a:p>
                      <a:pPr marL="0" marR="0" algn="ctr">
                        <a:lnSpc>
                          <a:spcPct val="107000"/>
                        </a:lnSpc>
                        <a:spcBef>
                          <a:spcPts val="0"/>
                        </a:spcBef>
                        <a:spcAft>
                          <a:spcPts val="0"/>
                        </a:spcAft>
                      </a:pPr>
                      <a:r>
                        <a:rPr lang="en-US" sz="800">
                          <a:solidFill>
                            <a:schemeClr val="tx1"/>
                          </a:solidFill>
                          <a:effectLst/>
                        </a:rPr>
                        <a:t> </a:t>
                      </a:r>
                    </a:p>
                    <a:p>
                      <a:pPr marL="0" marR="0" algn="ctr">
                        <a:lnSpc>
                          <a:spcPct val="107000"/>
                        </a:lnSpc>
                        <a:spcBef>
                          <a:spcPts val="0"/>
                        </a:spcBef>
                        <a:spcAft>
                          <a:spcPts val="0"/>
                        </a:spcAft>
                      </a:pPr>
                      <a:r>
                        <a:rPr lang="en-US" sz="800">
                          <a:solidFill>
                            <a:schemeClr val="tx1"/>
                          </a:solidFill>
                          <a:effectLst/>
                        </a:rPr>
                        <a:t>BYOC5: AI in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a:solidFill>
                            <a:schemeClr val="tx1"/>
                          </a:solidFill>
                          <a:effectLst/>
                        </a:rPr>
                        <a:t>Basics of Artificial Intelligence in Accounting and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2">
                            <a:extLst>
                              <a:ext uri="{A12FA001-AC4F-418D-AE19-62706E023703}">
                                <ahyp:hlinkClr xmlns:ahyp="http://schemas.microsoft.com/office/drawing/2018/hyperlinkcolor" val="tx"/>
                              </a:ext>
                            </a:extLst>
                          </a:hlinkClick>
                        </a:rPr>
                        <a:t>https://youtube.com/playlist?list=PLauepKFT6DK_IB4QFppiQuglqbGaJxT3A</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2739237947"/>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Advanced Artificial Intelligence in Accounting and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3">
                            <a:extLst>
                              <a:ext uri="{A12FA001-AC4F-418D-AE19-62706E023703}">
                                <ahyp:hlinkClr xmlns:ahyp="http://schemas.microsoft.com/office/drawing/2018/hyperlinkcolor" val="tx"/>
                              </a:ext>
                            </a:extLst>
                          </a:hlinkClick>
                        </a:rPr>
                        <a:t>https://youtube.com/playlist?list=PLauepKFT6DK-Mmidj9qaZj4Llaa2xIbI7</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4020114648"/>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Basics of Clustering for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4">
                            <a:extLst>
                              <a:ext uri="{A12FA001-AC4F-418D-AE19-62706E023703}">
                                <ahyp:hlinkClr xmlns:ahyp="http://schemas.microsoft.com/office/drawing/2018/hyperlinkcolor" val="tx"/>
                              </a:ext>
                            </a:extLst>
                          </a:hlinkClick>
                        </a:rPr>
                        <a:t>https://youtube.com/playlist?list=PLauepKFT6DK8w7B0mRNlxeV3O1TzDMJNc</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688425370"/>
                  </a:ext>
                </a:extLst>
              </a:tr>
              <a:tr h="362161">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Analyses of Exceptions and Anomalies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5">
                            <a:extLst>
                              <a:ext uri="{A12FA001-AC4F-418D-AE19-62706E023703}">
                                <ahyp:hlinkClr xmlns:ahyp="http://schemas.microsoft.com/office/drawing/2018/hyperlinkcolor" val="tx"/>
                              </a:ext>
                            </a:extLst>
                          </a:hlinkClick>
                        </a:rPr>
                        <a:t>https://rutgersconnect-my.sharepoint.com/:v:/g/personal/fx25_business_rutgers_edu/ERE6wa2ZYz1KjdZUoe-M-wkBFKyF-0zGRpYKIV05Y1ELPg?e=CZq9Iv</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02108384"/>
                  </a:ext>
                </a:extLst>
              </a:tr>
              <a:tr h="179055">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Use of Classifiers in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6">
                            <a:extLst>
                              <a:ext uri="{A12FA001-AC4F-418D-AE19-62706E023703}">
                                <ahyp:hlinkClr xmlns:ahyp="http://schemas.microsoft.com/office/drawing/2018/hyperlinkcolor" val="tx"/>
                              </a:ext>
                            </a:extLst>
                          </a:hlinkClick>
                        </a:rPr>
                        <a:t>https://youtube.com/playlist?list=PLauepKFT6DK97LLNMPRiP8CNx2fe0APBk</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473964329"/>
                  </a:ext>
                </a:extLst>
              </a:tr>
              <a:tr h="179055">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Basics of Regression Analyses for Audit</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hlinkClick r:id="rId17">
                            <a:extLst>
                              <a:ext uri="{A12FA001-AC4F-418D-AE19-62706E023703}">
                                <ahyp:hlinkClr xmlns:ahyp="http://schemas.microsoft.com/office/drawing/2018/hyperlinkcolor" val="tx"/>
                              </a:ext>
                            </a:extLst>
                          </a:hlinkClick>
                        </a:rPr>
                        <a:t>https://youtube.com/playlist?list=PLauepKFT6DK8Fu0Dx-raBsv-lYcPH2Hpr</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984665915"/>
                  </a:ext>
                </a:extLst>
              </a:tr>
              <a:tr h="199310">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Intro to Audit Automation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a:solidFill>
                            <a:schemeClr val="tx1"/>
                          </a:solidFill>
                          <a:effectLst/>
                        </a:rPr>
                        <a:t>https://www.youtube.com/playlist?list=PLtN8FDWFi6eIWg6IJ_2O9Xs2vIbmhVfKh</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3396310566"/>
                  </a:ext>
                </a:extLst>
              </a:tr>
              <a:tr h="102086">
                <a:tc vMerge="1">
                  <a:txBody>
                    <a:bodyPr/>
                    <a:lstStyle/>
                    <a:p>
                      <a:endParaRPr lang="en-US"/>
                    </a:p>
                  </a:txBody>
                  <a:tcPr/>
                </a:tc>
                <a:tc>
                  <a:txBody>
                    <a:bodyPr/>
                    <a:lstStyle/>
                    <a:p>
                      <a:pPr marL="0" marR="0">
                        <a:lnSpc>
                          <a:spcPct val="107000"/>
                        </a:lnSpc>
                        <a:spcBef>
                          <a:spcPts val="0"/>
                        </a:spcBef>
                        <a:spcAft>
                          <a:spcPts val="0"/>
                        </a:spcAft>
                      </a:pPr>
                      <a:r>
                        <a:rPr lang="en-US" sz="800">
                          <a:solidFill>
                            <a:schemeClr val="tx1"/>
                          </a:solidFill>
                          <a:effectLst/>
                        </a:rPr>
                        <a:t>Duplicate Detection Techniques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tc>
                  <a:txBody>
                    <a:bodyPr/>
                    <a:lstStyle/>
                    <a:p>
                      <a:pPr marL="0" marR="0">
                        <a:lnSpc>
                          <a:spcPct val="107000"/>
                        </a:lnSpc>
                        <a:spcBef>
                          <a:spcPts val="0"/>
                        </a:spcBef>
                        <a:spcAft>
                          <a:spcPts val="0"/>
                        </a:spcAft>
                      </a:pPr>
                      <a:r>
                        <a:rPr lang="en-US" sz="800" u="sng" dirty="0">
                          <a:solidFill>
                            <a:schemeClr val="tx1"/>
                          </a:solidFill>
                          <a:effectLst/>
                        </a:rPr>
                        <a:t>https://youtu.be/jkWKvk_MU0E</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5001" marR="35001" marT="0" marB="0" anchor="ctr"/>
                </a:tc>
                <a:extLst>
                  <a:ext uri="{0D108BD9-81ED-4DB2-BD59-A6C34878D82A}">
                    <a16:rowId xmlns:a16="http://schemas.microsoft.com/office/drawing/2014/main" val="2303079475"/>
                  </a:ext>
                </a:extLst>
              </a:tr>
            </a:tbl>
          </a:graphicData>
        </a:graphic>
      </p:graphicFrame>
    </p:spTree>
    <p:extLst>
      <p:ext uri="{BB962C8B-B14F-4D97-AF65-F5344CB8AC3E}">
        <p14:creationId xmlns:p14="http://schemas.microsoft.com/office/powerpoint/2010/main" val="2235536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5"/>
          <p:cNvSpPr>
            <a:spLocks noGrp="1"/>
          </p:cNvSpPr>
          <p:nvPr>
            <p:ph type="title"/>
          </p:nvPr>
        </p:nvSpPr>
        <p:spPr/>
        <p:txBody>
          <a:bodyPr/>
          <a:lstStyle/>
          <a:p>
            <a:r>
              <a:rPr lang="en-US" dirty="0"/>
              <a:t>Results and analysis</a:t>
            </a:r>
          </a:p>
        </p:txBody>
      </p:sp>
      <p:sp>
        <p:nvSpPr>
          <p:cNvPr id="71683" name="Content Placeholder 6"/>
          <p:cNvSpPr>
            <a:spLocks noGrp="1"/>
          </p:cNvSpPr>
          <p:nvPr>
            <p:ph idx="1"/>
          </p:nvPr>
        </p:nvSpPr>
        <p:spPr>
          <a:xfrm>
            <a:off x="457200" y="1524000"/>
            <a:ext cx="8229600" cy="4703763"/>
          </a:xfrm>
        </p:spPr>
        <p:txBody>
          <a:bodyPr/>
          <a:lstStyle/>
          <a:p>
            <a:r>
              <a:rPr lang="en-US"/>
              <a:t>Models comparison of cost-sensitive approach </a:t>
            </a:r>
          </a:p>
          <a:p>
            <a:r>
              <a:rPr lang="en-US"/>
              <a:t>             1:14 ratio				  1:16 ratio</a:t>
            </a:r>
          </a:p>
        </p:txBody>
      </p:sp>
      <p:sp>
        <p:nvSpPr>
          <p:cNvPr id="38916" name="Slide Number Placeholder 4"/>
          <p:cNvSpPr>
            <a:spLocks noGrp="1"/>
          </p:cNvSpPr>
          <p:nvPr>
            <p:ph type="sldNum" sz="quarter" idx="10"/>
          </p:nvPr>
        </p:nvSpPr>
        <p:spPr>
          <a:xfrm>
            <a:off x="6096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29E725BB-0ED6-4554-8C7A-AFBCFFE5496D}" type="slidenum">
              <a:rPr lang="en-US">
                <a:latin typeface="Verdana" panose="020B0604030504040204" pitchFamily="34" charset="0"/>
              </a:rPr>
              <a:pPr algn="l" eaLnBrk="1" hangingPunct="1"/>
              <a:t>70</a:t>
            </a:fld>
            <a:endParaRPr lang="en-US">
              <a:latin typeface="Verdana" panose="020B0604030504040204" pitchFamily="34" charset="0"/>
            </a:endParaRPr>
          </a:p>
        </p:txBody>
      </p:sp>
      <p:graphicFrame>
        <p:nvGraphicFramePr>
          <p:cNvPr id="8" name="Table 7"/>
          <p:cNvGraphicFramePr>
            <a:graphicFrameLocks noGrp="1"/>
          </p:cNvGraphicFramePr>
          <p:nvPr/>
        </p:nvGraphicFramePr>
        <p:xfrm>
          <a:off x="677863" y="2643188"/>
          <a:ext cx="4287837" cy="3473449"/>
        </p:xfrm>
        <a:graphic>
          <a:graphicData uri="http://schemas.openxmlformats.org/drawingml/2006/table">
            <a:tbl>
              <a:tblPr firstRow="1" bandRow="1">
                <a:tableStyleId>{5C22544A-7EE6-4342-B048-85BDC9FD1C3A}</a:tableStyleId>
              </a:tblPr>
              <a:tblGrid>
                <a:gridCol w="1245365">
                  <a:extLst>
                    <a:ext uri="{9D8B030D-6E8A-4147-A177-3AD203B41FA5}">
                      <a16:colId xmlns:a16="http://schemas.microsoft.com/office/drawing/2014/main" val="20000"/>
                    </a:ext>
                  </a:extLst>
                </a:gridCol>
                <a:gridCol w="1064816">
                  <a:extLst>
                    <a:ext uri="{9D8B030D-6E8A-4147-A177-3AD203B41FA5}">
                      <a16:colId xmlns:a16="http://schemas.microsoft.com/office/drawing/2014/main" val="20001"/>
                    </a:ext>
                  </a:extLst>
                </a:gridCol>
                <a:gridCol w="905697">
                  <a:extLst>
                    <a:ext uri="{9D8B030D-6E8A-4147-A177-3AD203B41FA5}">
                      <a16:colId xmlns:a16="http://schemas.microsoft.com/office/drawing/2014/main" val="20002"/>
                    </a:ext>
                  </a:extLst>
                </a:gridCol>
                <a:gridCol w="1071959">
                  <a:extLst>
                    <a:ext uri="{9D8B030D-6E8A-4147-A177-3AD203B41FA5}">
                      <a16:colId xmlns:a16="http://schemas.microsoft.com/office/drawing/2014/main" val="20003"/>
                    </a:ext>
                  </a:extLst>
                </a:gridCol>
              </a:tblGrid>
              <a:tr h="969072">
                <a:tc>
                  <a:txBody>
                    <a:bodyPr/>
                    <a:lstStyle/>
                    <a:p>
                      <a:r>
                        <a:rPr lang="en-US" sz="1400" dirty="0">
                          <a:solidFill>
                            <a:schemeClr val="tx1"/>
                          </a:solidFill>
                        </a:rPr>
                        <a:t>Model/ Measurements</a:t>
                      </a:r>
                    </a:p>
                  </a:txBody>
                  <a:tcPr marL="91432" marR="91432" marT="45706" marB="45706"/>
                </a:tc>
                <a:tc>
                  <a:txBody>
                    <a:bodyPr/>
                    <a:lstStyle/>
                    <a:p>
                      <a:r>
                        <a:rPr lang="en-US" sz="1400" dirty="0">
                          <a:solidFill>
                            <a:schemeClr val="tx1"/>
                          </a:solidFill>
                        </a:rPr>
                        <a:t>Accuracy</a:t>
                      </a:r>
                    </a:p>
                  </a:txBody>
                  <a:tcPr marL="91432" marR="91432" marT="45706" marB="45706"/>
                </a:tc>
                <a:tc>
                  <a:txBody>
                    <a:bodyPr/>
                    <a:lstStyle/>
                    <a:p>
                      <a:r>
                        <a:rPr lang="en-US" sz="1400" dirty="0">
                          <a:solidFill>
                            <a:schemeClr val="tx1"/>
                          </a:solidFill>
                        </a:rPr>
                        <a:t>False negative rate </a:t>
                      </a:r>
                    </a:p>
                  </a:txBody>
                  <a:tcPr marL="91432" marR="91432" marT="45706" marB="45706"/>
                </a:tc>
                <a:tc>
                  <a:txBody>
                    <a:bodyPr/>
                    <a:lstStyle/>
                    <a:p>
                      <a:r>
                        <a:rPr lang="en-US" sz="1400" dirty="0">
                          <a:solidFill>
                            <a:schemeClr val="tx1"/>
                          </a:solidFill>
                        </a:rPr>
                        <a:t>False positive rate </a:t>
                      </a:r>
                    </a:p>
                  </a:txBody>
                  <a:tcPr marL="91432" marR="91432" marT="45706" marB="45706"/>
                </a:tc>
                <a:extLst>
                  <a:ext uri="{0D108BD9-81ED-4DB2-BD59-A6C34878D82A}">
                    <a16:rowId xmlns:a16="http://schemas.microsoft.com/office/drawing/2014/main" val="10000"/>
                  </a:ext>
                </a:extLst>
              </a:tr>
              <a:tr h="723043">
                <a:tc>
                  <a:txBody>
                    <a:bodyPr/>
                    <a:lstStyle/>
                    <a:p>
                      <a:pPr marL="0" marR="0">
                        <a:lnSpc>
                          <a:spcPct val="200000"/>
                        </a:lnSpc>
                        <a:spcBef>
                          <a:spcPts val="0"/>
                        </a:spcBef>
                        <a:spcAft>
                          <a:spcPts val="0"/>
                        </a:spcAft>
                      </a:pPr>
                      <a:r>
                        <a:rPr lang="en-US" sz="1800" dirty="0">
                          <a:latin typeface="Arial Unicode MS" pitchFamily="34" charset="-128"/>
                          <a:ea typeface="Arial Unicode MS" pitchFamily="34" charset="-128"/>
                          <a:cs typeface="Arial Unicode MS" pitchFamily="34" charset="-128"/>
                        </a:rPr>
                        <a:t>J48</a:t>
                      </a:r>
                    </a:p>
                  </a:txBody>
                  <a:tcPr marL="68574" marR="68574" marT="0" marB="0"/>
                </a:tc>
                <a:tc>
                  <a:txBody>
                    <a:bodyPr/>
                    <a:lstStyle/>
                    <a:p>
                      <a:r>
                        <a:rPr lang="en-US" sz="1800" dirty="0"/>
                        <a:t>0.64</a:t>
                      </a:r>
                    </a:p>
                  </a:txBody>
                  <a:tcPr marL="91432" marR="91432" marT="45706" marB="45706"/>
                </a:tc>
                <a:tc>
                  <a:txBody>
                    <a:bodyPr/>
                    <a:lstStyle/>
                    <a:p>
                      <a:r>
                        <a:rPr lang="en-US" sz="1800" dirty="0"/>
                        <a:t>0.48</a:t>
                      </a:r>
                    </a:p>
                  </a:txBody>
                  <a:tcPr marL="91432" marR="91432" marT="45706" marB="45706"/>
                </a:tc>
                <a:tc>
                  <a:txBody>
                    <a:bodyPr/>
                    <a:lstStyle/>
                    <a:p>
                      <a:r>
                        <a:rPr lang="en-US" sz="1800" dirty="0"/>
                        <a:t>0.35</a:t>
                      </a:r>
                    </a:p>
                  </a:txBody>
                  <a:tcPr marL="91432" marR="91432" marT="45706" marB="45706"/>
                </a:tc>
                <a:extLst>
                  <a:ext uri="{0D108BD9-81ED-4DB2-BD59-A6C34878D82A}">
                    <a16:rowId xmlns:a16="http://schemas.microsoft.com/office/drawing/2014/main" val="10001"/>
                  </a:ext>
                </a:extLst>
              </a:tr>
              <a:tr h="890667">
                <a:tc>
                  <a:txBody>
                    <a:bodyPr/>
                    <a:lstStyle/>
                    <a:p>
                      <a:pPr marL="0" marR="0">
                        <a:lnSpc>
                          <a:spcPct val="100000"/>
                        </a:lnSpc>
                        <a:spcBef>
                          <a:spcPts val="0"/>
                        </a:spcBef>
                        <a:spcAft>
                          <a:spcPts val="0"/>
                        </a:spcAft>
                      </a:pPr>
                      <a:r>
                        <a:rPr lang="en-US" sz="1800" dirty="0">
                          <a:latin typeface="Arial Unicode MS" pitchFamily="34" charset="-128"/>
                          <a:ea typeface="Arial Unicode MS" pitchFamily="34" charset="-128"/>
                          <a:cs typeface="Arial Unicode MS" pitchFamily="34" charset="-128"/>
                        </a:rPr>
                        <a:t>Logistic regression</a:t>
                      </a:r>
                    </a:p>
                  </a:txBody>
                  <a:tcPr marL="68574" marR="68574" marT="0" marB="0"/>
                </a:tc>
                <a:tc>
                  <a:txBody>
                    <a:bodyPr/>
                    <a:lstStyle/>
                    <a:p>
                      <a:r>
                        <a:rPr lang="en-US" sz="1800" dirty="0"/>
                        <a:t>0.70</a:t>
                      </a:r>
                    </a:p>
                  </a:txBody>
                  <a:tcPr marL="91432" marR="91432" marT="45706" marB="45706"/>
                </a:tc>
                <a:tc>
                  <a:txBody>
                    <a:bodyPr/>
                    <a:lstStyle/>
                    <a:p>
                      <a:r>
                        <a:rPr lang="en-US" sz="1800" dirty="0"/>
                        <a:t>0.50</a:t>
                      </a:r>
                    </a:p>
                  </a:txBody>
                  <a:tcPr marL="91432" marR="91432" marT="45706" marB="45706"/>
                </a:tc>
                <a:tc>
                  <a:txBody>
                    <a:bodyPr/>
                    <a:lstStyle/>
                    <a:p>
                      <a:r>
                        <a:rPr lang="en-US" sz="1800" dirty="0"/>
                        <a:t>0.28</a:t>
                      </a:r>
                    </a:p>
                  </a:txBody>
                  <a:tcPr marL="91432" marR="91432" marT="45706" marB="45706"/>
                </a:tc>
                <a:extLst>
                  <a:ext uri="{0D108BD9-81ED-4DB2-BD59-A6C34878D82A}">
                    <a16:rowId xmlns:a16="http://schemas.microsoft.com/office/drawing/2014/main" val="10002"/>
                  </a:ext>
                </a:extLst>
              </a:tr>
              <a:tr h="890667">
                <a:tc>
                  <a:txBody>
                    <a:bodyPr/>
                    <a:lstStyle/>
                    <a:p>
                      <a:pPr marL="0" marR="0">
                        <a:lnSpc>
                          <a:spcPct val="100000"/>
                        </a:lnSpc>
                        <a:spcBef>
                          <a:spcPts val="0"/>
                        </a:spcBef>
                        <a:spcAft>
                          <a:spcPts val="0"/>
                        </a:spcAft>
                      </a:pPr>
                      <a:r>
                        <a:rPr lang="en-US" sz="1800" dirty="0">
                          <a:latin typeface="Arial Unicode MS" pitchFamily="34" charset="-128"/>
                          <a:ea typeface="Arial Unicode MS" pitchFamily="34" charset="-128"/>
                          <a:cs typeface="Arial Unicode MS" pitchFamily="34" charset="-128"/>
                        </a:rPr>
                        <a:t>Support vector machine</a:t>
                      </a:r>
                    </a:p>
                  </a:txBody>
                  <a:tcPr marL="68574" marR="68574" marT="0" marB="0"/>
                </a:tc>
                <a:tc>
                  <a:txBody>
                    <a:bodyPr/>
                    <a:lstStyle/>
                    <a:p>
                      <a:r>
                        <a:rPr lang="en-US" sz="1800" dirty="0"/>
                        <a:t>0.79</a:t>
                      </a:r>
                    </a:p>
                  </a:txBody>
                  <a:tcPr marL="91432" marR="91432" marT="45706" marB="45706"/>
                </a:tc>
                <a:tc>
                  <a:txBody>
                    <a:bodyPr/>
                    <a:lstStyle/>
                    <a:p>
                      <a:r>
                        <a:rPr lang="en-US" sz="1800" dirty="0"/>
                        <a:t>0.63</a:t>
                      </a:r>
                    </a:p>
                  </a:txBody>
                  <a:tcPr marL="91432" marR="91432" marT="45706" marB="45706"/>
                </a:tc>
                <a:tc>
                  <a:txBody>
                    <a:bodyPr/>
                    <a:lstStyle/>
                    <a:p>
                      <a:r>
                        <a:rPr lang="en-US" sz="1800" dirty="0"/>
                        <a:t>0.18</a:t>
                      </a:r>
                    </a:p>
                  </a:txBody>
                  <a:tcPr marL="91432" marR="91432" marT="45706" marB="45706"/>
                </a:tc>
                <a:extLst>
                  <a:ext uri="{0D108BD9-81ED-4DB2-BD59-A6C34878D82A}">
                    <a16:rowId xmlns:a16="http://schemas.microsoft.com/office/drawing/2014/main" val="10003"/>
                  </a:ext>
                </a:extLst>
              </a:tr>
            </a:tbl>
          </a:graphicData>
        </a:graphic>
      </p:graphicFrame>
      <p:graphicFrame>
        <p:nvGraphicFramePr>
          <p:cNvPr id="9" name="Table 8"/>
          <p:cNvGraphicFramePr>
            <a:graphicFrameLocks noGrp="1"/>
          </p:cNvGraphicFramePr>
          <p:nvPr/>
        </p:nvGraphicFramePr>
        <p:xfrm>
          <a:off x="5360988" y="2620963"/>
          <a:ext cx="2963862" cy="3475037"/>
        </p:xfrm>
        <a:graphic>
          <a:graphicData uri="http://schemas.openxmlformats.org/drawingml/2006/table">
            <a:tbl>
              <a:tblPr firstRow="1" bandRow="1">
                <a:tableStyleId>{5C22544A-7EE6-4342-B048-85BDC9FD1C3A}</a:tableStyleId>
              </a:tblPr>
              <a:tblGrid>
                <a:gridCol w="987954">
                  <a:extLst>
                    <a:ext uri="{9D8B030D-6E8A-4147-A177-3AD203B41FA5}">
                      <a16:colId xmlns:a16="http://schemas.microsoft.com/office/drawing/2014/main" val="20000"/>
                    </a:ext>
                  </a:extLst>
                </a:gridCol>
                <a:gridCol w="987954">
                  <a:extLst>
                    <a:ext uri="{9D8B030D-6E8A-4147-A177-3AD203B41FA5}">
                      <a16:colId xmlns:a16="http://schemas.microsoft.com/office/drawing/2014/main" val="20001"/>
                    </a:ext>
                  </a:extLst>
                </a:gridCol>
                <a:gridCol w="987954">
                  <a:extLst>
                    <a:ext uri="{9D8B030D-6E8A-4147-A177-3AD203B41FA5}">
                      <a16:colId xmlns:a16="http://schemas.microsoft.com/office/drawing/2014/main" val="20002"/>
                    </a:ext>
                  </a:extLst>
                </a:gridCol>
              </a:tblGrid>
              <a:tr h="969515">
                <a:tc>
                  <a:txBody>
                    <a:bodyPr/>
                    <a:lstStyle/>
                    <a:p>
                      <a:r>
                        <a:rPr lang="en-US" sz="1400" dirty="0">
                          <a:solidFill>
                            <a:schemeClr val="tx1"/>
                          </a:solidFill>
                        </a:rPr>
                        <a:t>Accuracy</a:t>
                      </a:r>
                    </a:p>
                  </a:txBody>
                  <a:tcPr marL="91438" marR="91438" marT="45726" marB="45726"/>
                </a:tc>
                <a:tc>
                  <a:txBody>
                    <a:bodyPr/>
                    <a:lstStyle/>
                    <a:p>
                      <a:r>
                        <a:rPr lang="en-US" sz="1400" dirty="0">
                          <a:solidFill>
                            <a:schemeClr val="tx1"/>
                          </a:solidFill>
                        </a:rPr>
                        <a:t>False negative rate</a:t>
                      </a:r>
                    </a:p>
                  </a:txBody>
                  <a:tcPr marL="91438" marR="91438" marT="45726" marB="45726"/>
                </a:tc>
                <a:tc>
                  <a:txBody>
                    <a:bodyPr/>
                    <a:lstStyle/>
                    <a:p>
                      <a:r>
                        <a:rPr lang="en-US" sz="1400" dirty="0">
                          <a:solidFill>
                            <a:schemeClr val="tx1"/>
                          </a:solidFill>
                        </a:rPr>
                        <a:t>False positive rate </a:t>
                      </a:r>
                    </a:p>
                  </a:txBody>
                  <a:tcPr marL="91438" marR="91438" marT="45726" marB="45726"/>
                </a:tc>
                <a:extLst>
                  <a:ext uri="{0D108BD9-81ED-4DB2-BD59-A6C34878D82A}">
                    <a16:rowId xmlns:a16="http://schemas.microsoft.com/office/drawing/2014/main" val="10000"/>
                  </a:ext>
                </a:extLst>
              </a:tr>
              <a:tr h="723374">
                <a:tc>
                  <a:txBody>
                    <a:bodyPr/>
                    <a:lstStyle/>
                    <a:p>
                      <a:r>
                        <a:rPr lang="en-US" sz="1800" dirty="0"/>
                        <a:t>0.53</a:t>
                      </a:r>
                    </a:p>
                  </a:txBody>
                  <a:tcPr marL="91438" marR="91438" marT="45726" marB="45726"/>
                </a:tc>
                <a:tc>
                  <a:txBody>
                    <a:bodyPr/>
                    <a:lstStyle/>
                    <a:p>
                      <a:r>
                        <a:rPr lang="en-US" sz="1800" dirty="0"/>
                        <a:t>0.36</a:t>
                      </a:r>
                    </a:p>
                  </a:txBody>
                  <a:tcPr marL="91438" marR="91438" marT="45726" marB="45726"/>
                </a:tc>
                <a:tc>
                  <a:txBody>
                    <a:bodyPr/>
                    <a:lstStyle/>
                    <a:p>
                      <a:r>
                        <a:rPr lang="en-US" sz="1800" dirty="0"/>
                        <a:t>0.48</a:t>
                      </a:r>
                    </a:p>
                    <a:p>
                      <a:endParaRPr lang="en-US" sz="1800" dirty="0"/>
                    </a:p>
                  </a:txBody>
                  <a:tcPr marL="91438" marR="91438" marT="45726" marB="45726"/>
                </a:tc>
                <a:extLst>
                  <a:ext uri="{0D108BD9-81ED-4DB2-BD59-A6C34878D82A}">
                    <a16:rowId xmlns:a16="http://schemas.microsoft.com/office/drawing/2014/main" val="10001"/>
                  </a:ext>
                </a:extLst>
              </a:tr>
              <a:tr h="891074">
                <a:tc>
                  <a:txBody>
                    <a:bodyPr/>
                    <a:lstStyle/>
                    <a:p>
                      <a:r>
                        <a:rPr lang="en-US" sz="1800" dirty="0"/>
                        <a:t>0.57</a:t>
                      </a:r>
                    </a:p>
                  </a:txBody>
                  <a:tcPr marL="91438" marR="91438" marT="45726" marB="45726"/>
                </a:tc>
                <a:tc>
                  <a:txBody>
                    <a:bodyPr/>
                    <a:lstStyle/>
                    <a:p>
                      <a:r>
                        <a:rPr lang="en-US" sz="1800" dirty="0"/>
                        <a:t>0.39</a:t>
                      </a:r>
                    </a:p>
                  </a:txBody>
                  <a:tcPr marL="91438" marR="91438" marT="45726" marB="45726"/>
                </a:tc>
                <a:tc>
                  <a:txBody>
                    <a:bodyPr/>
                    <a:lstStyle/>
                    <a:p>
                      <a:r>
                        <a:rPr lang="en-US" sz="1800" dirty="0"/>
                        <a:t>0.44</a:t>
                      </a:r>
                    </a:p>
                  </a:txBody>
                  <a:tcPr marL="91438" marR="91438" marT="45726" marB="45726"/>
                </a:tc>
                <a:extLst>
                  <a:ext uri="{0D108BD9-81ED-4DB2-BD59-A6C34878D82A}">
                    <a16:rowId xmlns:a16="http://schemas.microsoft.com/office/drawing/2014/main" val="10002"/>
                  </a:ext>
                </a:extLst>
              </a:tr>
              <a:tr h="891074">
                <a:tc>
                  <a:txBody>
                    <a:bodyPr/>
                    <a:lstStyle/>
                    <a:p>
                      <a:r>
                        <a:rPr lang="en-US" sz="1800" dirty="0"/>
                        <a:t>0.73</a:t>
                      </a:r>
                    </a:p>
                  </a:txBody>
                  <a:tcPr marL="91438" marR="91438" marT="45726" marB="45726"/>
                </a:tc>
                <a:tc>
                  <a:txBody>
                    <a:bodyPr/>
                    <a:lstStyle/>
                    <a:p>
                      <a:r>
                        <a:rPr lang="en-US" sz="1800" dirty="0"/>
                        <a:t>0.56</a:t>
                      </a:r>
                    </a:p>
                  </a:txBody>
                  <a:tcPr marL="91438" marR="91438" marT="45726" marB="45726"/>
                </a:tc>
                <a:tc>
                  <a:txBody>
                    <a:bodyPr/>
                    <a:lstStyle/>
                    <a:p>
                      <a:r>
                        <a:rPr lang="en-US" sz="1800" dirty="0"/>
                        <a:t>0.25</a:t>
                      </a:r>
                    </a:p>
                  </a:txBody>
                  <a:tcPr marL="91438" marR="91438" marT="45726" marB="45726"/>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96490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t>Conclusion</a:t>
            </a:r>
          </a:p>
        </p:txBody>
      </p:sp>
      <p:sp>
        <p:nvSpPr>
          <p:cNvPr id="72707" name="Content Placeholder 2"/>
          <p:cNvSpPr>
            <a:spLocks noGrp="1"/>
          </p:cNvSpPr>
          <p:nvPr>
            <p:ph idx="1"/>
          </p:nvPr>
        </p:nvSpPr>
        <p:spPr/>
        <p:txBody>
          <a:bodyPr/>
          <a:lstStyle/>
          <a:p>
            <a:r>
              <a:rPr lang="en-US"/>
              <a:t>Predictive audit lets auditors monitor and audit controls in a preventive basis.</a:t>
            </a:r>
          </a:p>
          <a:p>
            <a:r>
              <a:rPr lang="en-US"/>
              <a:t>The result of prediction model could alert auditors for suspicious transactions.</a:t>
            </a:r>
          </a:p>
        </p:txBody>
      </p:sp>
      <p:sp>
        <p:nvSpPr>
          <p:cNvPr id="39940" name="Slide Number Placeholder 3"/>
          <p:cNvSpPr>
            <a:spLocks noGrp="1"/>
          </p:cNvSpPr>
          <p:nvPr>
            <p:ph type="sldNum" sz="quarter" idx="10"/>
          </p:nvPr>
        </p:nvSpPr>
        <p:spPr>
          <a:xfrm>
            <a:off x="609600" y="6245225"/>
            <a:ext cx="1981200" cy="47625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DA791337-EAFF-4831-B5ED-EC34BF515DBA}" type="slidenum">
              <a:rPr lang="en-US">
                <a:latin typeface="Verdana" panose="020B0604030504040204" pitchFamily="34" charset="0"/>
              </a:rPr>
              <a:pPr algn="l" eaLnBrk="1" hangingPunct="1"/>
              <a:t>71</a:t>
            </a:fld>
            <a:endParaRPr lang="en-US">
              <a:latin typeface="Verdana" panose="020B0604030504040204" pitchFamily="34" charset="0"/>
            </a:endParaRPr>
          </a:p>
        </p:txBody>
      </p:sp>
      <p:sp>
        <p:nvSpPr>
          <p:cNvPr id="72709" name="Curved Left Arrow 1">
            <a:hlinkClick r:id="rId2" action="ppaction://hlinksldjump"/>
          </p:cNvPr>
          <p:cNvSpPr>
            <a:spLocks noChangeArrowheads="1"/>
          </p:cNvSpPr>
          <p:nvPr/>
        </p:nvSpPr>
        <p:spPr bwMode="auto">
          <a:xfrm>
            <a:off x="8305800" y="5486400"/>
            <a:ext cx="533400" cy="457200"/>
          </a:xfrm>
          <a:prstGeom prst="curvedLeftArrow">
            <a:avLst>
              <a:gd name="adj1" fmla="val 25000"/>
              <a:gd name="adj2" fmla="val 50000"/>
              <a:gd name="adj3" fmla="val 2500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
        <p:nvSpPr>
          <p:cNvPr id="72710" name="Right Arrow 5">
            <a:hlinkClick r:id="rId3" action="ppaction://hlinksldjump"/>
          </p:cNvPr>
          <p:cNvSpPr>
            <a:spLocks noChangeArrowheads="1"/>
          </p:cNvSpPr>
          <p:nvPr/>
        </p:nvSpPr>
        <p:spPr bwMode="auto">
          <a:xfrm>
            <a:off x="6629400" y="5638800"/>
            <a:ext cx="914400" cy="3048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p>
        </p:txBody>
      </p:sp>
    </p:spTree>
    <p:extLst>
      <p:ext uri="{BB962C8B-B14F-4D97-AF65-F5344CB8AC3E}">
        <p14:creationId xmlns:p14="http://schemas.microsoft.com/office/powerpoint/2010/main" val="3148117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10"/>
          </p:nvPr>
        </p:nvSpPr>
        <p:spPr>
          <a:xfrm>
            <a:off x="6437344" y="595181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solidFill>
                  <a:schemeClr val="tx1"/>
                </a:solidFill>
              </a:rPr>
              <a:pPr eaLnBrk="1" hangingPunct="1"/>
              <a:t>4/26/2023</a:t>
            </a:fld>
            <a:endParaRPr lang="en-US" dirty="0">
              <a:solidFill>
                <a:schemeClr val="tx1"/>
              </a:solidFill>
            </a:endParaRPr>
          </a:p>
        </p:txBody>
      </p:sp>
      <p:sp>
        <p:nvSpPr>
          <p:cNvPr id="94211" name="Rectangle 4"/>
          <p:cNvSpPr>
            <a:spLocks noGrp="1" noChangeArrowheads="1"/>
          </p:cNvSpPr>
          <p:nvPr>
            <p:ph type="ctrTitle"/>
          </p:nvPr>
        </p:nvSpPr>
        <p:spPr/>
        <p:txBody>
          <a:bodyPr/>
          <a:lstStyle/>
          <a:p>
            <a:r>
              <a:rPr lang="en-US" sz="4200" b="1" dirty="0">
                <a:latin typeface="Times New Roman" panose="02020603050405020304" pitchFamily="18" charset="0"/>
                <a:cs typeface="Times New Roman" panose="02020603050405020304" pitchFamily="18" charset="0"/>
              </a:rPr>
              <a:t>Continuous Intervention </a:t>
            </a:r>
          </a:p>
        </p:txBody>
      </p:sp>
      <p:sp>
        <p:nvSpPr>
          <p:cNvPr id="2" name="Subtitle 2"/>
          <p:cNvSpPr>
            <a:spLocks noGrp="1"/>
          </p:cNvSpPr>
          <p:nvPr>
            <p:ph type="subTitle" idx="4294967295"/>
          </p:nvPr>
        </p:nvSpPr>
        <p:spPr>
          <a:xfrm>
            <a:off x="1371600" y="3886200"/>
            <a:ext cx="6400800" cy="1752600"/>
          </a:xfrm>
        </p:spPr>
        <p:txBody>
          <a:bodyPr/>
          <a:lstStyle/>
          <a:p>
            <a:pPr marL="0" indent="0" algn="ctr">
              <a:lnSpc>
                <a:spcPct val="90000"/>
              </a:lnSpc>
              <a:buFontTx/>
              <a:buNone/>
            </a:pPr>
            <a:endParaRPr lang="en-US" sz="3100" b="1" dirty="0"/>
          </a:p>
          <a:p>
            <a:pPr marL="0" indent="0" algn="ctr">
              <a:lnSpc>
                <a:spcPct val="90000"/>
              </a:lnSpc>
              <a:buFontTx/>
              <a:buNone/>
            </a:pPr>
            <a:r>
              <a:rPr lang="en-US" sz="2800" b="1" dirty="0">
                <a:solidFill>
                  <a:schemeClr val="tx1"/>
                </a:solidFill>
              </a:rPr>
              <a:t>Assurance on Risk Management</a:t>
            </a:r>
          </a:p>
        </p:txBody>
      </p:sp>
    </p:spTree>
    <p:extLst>
      <p:ext uri="{BB962C8B-B14F-4D97-AF65-F5344CB8AC3E}">
        <p14:creationId xmlns:p14="http://schemas.microsoft.com/office/powerpoint/2010/main" val="2400391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5D56E-429D-45AE-BFB9-BF3C5F19AE25}"/>
              </a:ext>
            </a:extLst>
          </p:cNvPr>
          <p:cNvSpPr>
            <a:spLocks noGrp="1"/>
          </p:cNvSpPr>
          <p:nvPr>
            <p:ph type="title"/>
          </p:nvPr>
        </p:nvSpPr>
        <p:spPr/>
        <p:txBody>
          <a:bodyPr/>
          <a:lstStyle/>
          <a:p>
            <a:r>
              <a:rPr lang="en-US" dirty="0"/>
              <a:t>Continuous intervention</a:t>
            </a:r>
          </a:p>
        </p:txBody>
      </p:sp>
      <p:sp>
        <p:nvSpPr>
          <p:cNvPr id="3" name="Content Placeholder 2">
            <a:extLst>
              <a:ext uri="{FF2B5EF4-FFF2-40B4-BE49-F238E27FC236}">
                <a16:creationId xmlns:a16="http://schemas.microsoft.com/office/drawing/2014/main" id="{A5F06575-DF1B-4119-BB16-B12FABFB93C5}"/>
              </a:ext>
            </a:extLst>
          </p:cNvPr>
          <p:cNvSpPr>
            <a:spLocks noGrp="1"/>
          </p:cNvSpPr>
          <p:nvPr>
            <p:ph idx="1"/>
          </p:nvPr>
        </p:nvSpPr>
        <p:spPr/>
        <p:txBody>
          <a:bodyPr/>
          <a:lstStyle/>
          <a:p>
            <a:r>
              <a:rPr lang="en-US" dirty="0"/>
              <a:t>Automatic error correction in selected cases</a:t>
            </a:r>
          </a:p>
          <a:p>
            <a:r>
              <a:rPr lang="en-US" dirty="0"/>
              <a:t>Filtering downstream transmission, transaction interruption upon high suspicion score</a:t>
            </a:r>
          </a:p>
          <a:p>
            <a:r>
              <a:rPr lang="en-US" dirty="0"/>
              <a:t>Filtering potential future problematic effects based on prediction</a:t>
            </a:r>
          </a:p>
          <a:p>
            <a:endParaRPr lang="en-US" dirty="0"/>
          </a:p>
          <a:p>
            <a:r>
              <a:rPr lang="en-US" dirty="0"/>
              <a:t>Is this auditing?</a:t>
            </a:r>
          </a:p>
          <a:p>
            <a:r>
              <a:rPr lang="en-US" dirty="0"/>
              <a:t>Is this management?</a:t>
            </a:r>
          </a:p>
          <a:p>
            <a:r>
              <a:rPr lang="en-US" dirty="0"/>
              <a:t>Is this accounting</a:t>
            </a:r>
          </a:p>
        </p:txBody>
      </p:sp>
      <p:sp>
        <p:nvSpPr>
          <p:cNvPr id="4" name="Slide Number Placeholder 3">
            <a:extLst>
              <a:ext uri="{FF2B5EF4-FFF2-40B4-BE49-F238E27FC236}">
                <a16:creationId xmlns:a16="http://schemas.microsoft.com/office/drawing/2014/main" id="{91210E8C-CFC0-43D5-97B1-205FF2E81D59}"/>
              </a:ext>
            </a:extLst>
          </p:cNvPr>
          <p:cNvSpPr>
            <a:spLocks noGrp="1"/>
          </p:cNvSpPr>
          <p:nvPr>
            <p:ph type="sldNum" sz="quarter" idx="10"/>
          </p:nvPr>
        </p:nvSpPr>
        <p:spPr/>
        <p:txBody>
          <a:bodyPr/>
          <a:lstStyle/>
          <a:p>
            <a:fld id="{5744759D-0EFF-4FB2-9CCE-04E00944F0FE}" type="slidenum">
              <a:rPr lang="en-US" smtClean="0"/>
              <a:pPr/>
              <a:t>73</a:t>
            </a:fld>
            <a:endParaRPr lang="en-US" dirty="0"/>
          </a:p>
        </p:txBody>
      </p:sp>
    </p:spTree>
    <p:extLst>
      <p:ext uri="{BB962C8B-B14F-4D97-AF65-F5344CB8AC3E}">
        <p14:creationId xmlns:p14="http://schemas.microsoft.com/office/powerpoint/2010/main" val="29571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10"/>
          </p:nvPr>
        </p:nvSpPr>
        <p:spPr>
          <a:xfrm>
            <a:off x="6437344" y="595181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solidFill>
                <a:srgbClr val="5F5F5F"/>
              </a:solidFill>
            </a:endParaRPr>
          </a:p>
        </p:txBody>
      </p:sp>
      <p:sp>
        <p:nvSpPr>
          <p:cNvPr id="122883"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239D07C-C024-4559-83D5-B939EFBBB4C0}" type="slidenum">
              <a:rPr lang="en-US" sz="1400">
                <a:solidFill>
                  <a:srgbClr val="5F5F5F"/>
                </a:solidFill>
              </a:rPr>
              <a:pPr algn="r" eaLnBrk="1" hangingPunct="1"/>
              <a:t>74</a:t>
            </a:fld>
            <a:endParaRPr lang="en-US" sz="1400">
              <a:solidFill>
                <a:srgbClr val="5F5F5F"/>
              </a:solidFill>
            </a:endParaRPr>
          </a:p>
        </p:txBody>
      </p:sp>
      <p:sp>
        <p:nvSpPr>
          <p:cNvPr id="122884" name="Rectangle 2"/>
          <p:cNvSpPr>
            <a:spLocks noGrp="1" noChangeArrowheads="1"/>
          </p:cNvSpPr>
          <p:nvPr>
            <p:ph type="ctrTitle"/>
          </p:nvPr>
        </p:nvSpPr>
        <p:spPr/>
        <p:txBody>
          <a:bodyPr/>
          <a:lstStyle/>
          <a:p>
            <a:r>
              <a:rPr lang="en-US" dirty="0"/>
              <a:t>Evolving towards the future</a:t>
            </a:r>
          </a:p>
        </p:txBody>
      </p:sp>
      <p:sp>
        <p:nvSpPr>
          <p:cNvPr id="2" name="Rectangle 4"/>
          <p:cNvSpPr>
            <a:spLocks noGrp="1" noChangeArrowheads="1"/>
          </p:cNvSpPr>
          <p:nvPr>
            <p:ph type="subTitle" idx="1"/>
          </p:nvPr>
        </p:nvSpPr>
        <p:spPr/>
        <p:txBody>
          <a:bodyPr/>
          <a:lstStyle/>
          <a:p>
            <a:endParaRPr lang="en-US"/>
          </a:p>
        </p:txBody>
      </p:sp>
    </p:spTree>
    <p:extLst>
      <p:ext uri="{BB962C8B-B14F-4D97-AF65-F5344CB8AC3E}">
        <p14:creationId xmlns:p14="http://schemas.microsoft.com/office/powerpoint/2010/main" val="2108504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5FC64B-56EE-4577-9549-FA51F0B86DCB}" type="slidenum">
              <a:rPr lang="en-US">
                <a:solidFill>
                  <a:srgbClr val="5F5F5F"/>
                </a:solidFill>
              </a:rPr>
              <a:pPr eaLnBrk="1" hangingPunct="1"/>
              <a:t>75</a:t>
            </a:fld>
            <a:endParaRPr lang="en-US">
              <a:solidFill>
                <a:srgbClr val="5F5F5F"/>
              </a:solidFill>
            </a:endParaRPr>
          </a:p>
        </p:txBody>
      </p:sp>
      <p:sp>
        <p:nvSpPr>
          <p:cNvPr id="123907"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53CF9A1-0C6D-40E3-B3D3-A4661813011E}" type="slidenum">
              <a:rPr lang="en-US" sz="1400">
                <a:solidFill>
                  <a:srgbClr val="5F5F5F"/>
                </a:solidFill>
              </a:rPr>
              <a:pPr algn="r" eaLnBrk="1" hangingPunct="1"/>
              <a:t>75</a:t>
            </a:fld>
            <a:endParaRPr lang="en-US" sz="1400">
              <a:solidFill>
                <a:srgbClr val="5F5F5F"/>
              </a:solidFill>
            </a:endParaRPr>
          </a:p>
        </p:txBody>
      </p:sp>
      <p:sp>
        <p:nvSpPr>
          <p:cNvPr id="123908" name="Rectangle 2"/>
          <p:cNvSpPr>
            <a:spLocks noGrp="1" noChangeArrowheads="1"/>
          </p:cNvSpPr>
          <p:nvPr>
            <p:ph type="title"/>
          </p:nvPr>
        </p:nvSpPr>
        <p:spPr/>
        <p:txBody>
          <a:bodyPr/>
          <a:lstStyle/>
          <a:p>
            <a:r>
              <a:rPr lang="en-US" sz="3400" dirty="0"/>
              <a:t>Next 5 years</a:t>
            </a:r>
          </a:p>
        </p:txBody>
      </p:sp>
      <p:sp>
        <p:nvSpPr>
          <p:cNvPr id="2" name="Rectangle 3"/>
          <p:cNvSpPr>
            <a:spLocks noGrp="1" noChangeArrowheads="1"/>
          </p:cNvSpPr>
          <p:nvPr>
            <p:ph type="body" idx="1"/>
          </p:nvPr>
        </p:nvSpPr>
        <p:spPr>
          <a:xfrm>
            <a:off x="717613" y="1799617"/>
            <a:ext cx="7125112" cy="3115598"/>
          </a:xfrm>
        </p:spPr>
        <p:txBody>
          <a:bodyPr/>
          <a:lstStyle/>
          <a:p>
            <a:r>
              <a:rPr lang="en-US" altLang="ko-KR" dirty="0">
                <a:ea typeface="굴림" panose="020B0600000101010101" pitchFamily="34" charset="-127"/>
              </a:rPr>
              <a:t>Integrating small AI-</a:t>
            </a:r>
            <a:r>
              <a:rPr lang="en-US" altLang="ko-KR" dirty="0" err="1">
                <a:ea typeface="굴림" panose="020B0600000101010101" pitchFamily="34" charset="-127"/>
              </a:rPr>
              <a:t>ish</a:t>
            </a:r>
            <a:r>
              <a:rPr lang="en-US" altLang="ko-KR" dirty="0">
                <a:ea typeface="굴림" panose="020B0600000101010101" pitchFamily="34" charset="-127"/>
              </a:rPr>
              <a:t> function in the processes e.g. vision, text analytics, counting, 2</a:t>
            </a:r>
            <a:r>
              <a:rPr lang="en-US" altLang="ko-KR" baseline="30000" dirty="0">
                <a:ea typeface="굴림" panose="020B0600000101010101" pitchFamily="34" charset="-127"/>
              </a:rPr>
              <a:t>nd</a:t>
            </a:r>
            <a:r>
              <a:rPr lang="en-US" altLang="ko-KR" dirty="0">
                <a:ea typeface="굴림" panose="020B0600000101010101" pitchFamily="34" charset="-127"/>
              </a:rPr>
              <a:t> level automation (RPA)</a:t>
            </a:r>
          </a:p>
          <a:p>
            <a:r>
              <a:rPr lang="en-US" altLang="ko-KR" dirty="0">
                <a:ea typeface="굴림" panose="020B0600000101010101" pitchFamily="34" charset="-127"/>
              </a:rPr>
              <a:t>Creating Control system measurement and monitoring schemata (control dashboard)</a:t>
            </a:r>
          </a:p>
          <a:p>
            <a:r>
              <a:rPr lang="en-US" altLang="ko-KR" dirty="0">
                <a:ea typeface="굴림" panose="020B0600000101010101" pitchFamily="34" charset="-127"/>
              </a:rPr>
              <a:t>Creating ML-Based standards for Business Process Monitoring and Alarming (to be able to detect variance)</a:t>
            </a:r>
          </a:p>
          <a:p>
            <a:r>
              <a:rPr lang="en-US" altLang="ko-KR" dirty="0">
                <a:ea typeface="굴림" panose="020B0600000101010101" pitchFamily="34" charset="-127"/>
              </a:rPr>
              <a:t>Exclude not time sensitive variables (e.g. depreciation, airport fees, owners equity, intangibles, </a:t>
            </a:r>
            <a:r>
              <a:rPr lang="en-US" altLang="ko-KR" dirty="0" err="1">
                <a:ea typeface="굴림" panose="020B0600000101010101" pitchFamily="34" charset="-127"/>
              </a:rPr>
              <a:t>etc</a:t>
            </a:r>
            <a:r>
              <a:rPr lang="en-US" altLang="ko-KR" dirty="0">
                <a:ea typeface="굴림" panose="020B0600000101010101" pitchFamily="34" charset="-127"/>
              </a:rPr>
              <a:t>)</a:t>
            </a:r>
          </a:p>
          <a:p>
            <a:r>
              <a:rPr lang="en-US" altLang="ko-KR" dirty="0">
                <a:ea typeface="굴림" panose="020B0600000101010101" pitchFamily="34" charset="-127"/>
              </a:rPr>
              <a:t>Creation of alternative real-time audit reports for different compliance masters</a:t>
            </a:r>
          </a:p>
        </p:txBody>
      </p:sp>
    </p:spTree>
    <p:extLst>
      <p:ext uri="{BB962C8B-B14F-4D97-AF65-F5344CB8AC3E}">
        <p14:creationId xmlns:p14="http://schemas.microsoft.com/office/powerpoint/2010/main" val="1323140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10 years</a:t>
            </a:r>
          </a:p>
        </p:txBody>
      </p:sp>
      <p:sp>
        <p:nvSpPr>
          <p:cNvPr id="3" name="Content Placeholder 2"/>
          <p:cNvSpPr>
            <a:spLocks noGrp="1"/>
          </p:cNvSpPr>
          <p:nvPr>
            <p:ph idx="1"/>
          </p:nvPr>
        </p:nvSpPr>
        <p:spPr/>
        <p:txBody>
          <a:bodyPr>
            <a:noAutofit/>
          </a:bodyPr>
          <a:lstStyle/>
          <a:p>
            <a:r>
              <a:rPr lang="en-US" sz="2400" dirty="0"/>
              <a:t>Incorporating Exogenous Variables</a:t>
            </a:r>
          </a:p>
          <a:p>
            <a:r>
              <a:rPr lang="en-US" sz="2400" dirty="0"/>
              <a:t>Enhancing the audit data standard</a:t>
            </a:r>
          </a:p>
          <a:p>
            <a:r>
              <a:rPr lang="en-US" sz="2400" dirty="0"/>
              <a:t>Changing audit processes and standards</a:t>
            </a:r>
          </a:p>
          <a:p>
            <a:r>
              <a:rPr lang="en-US" sz="2400" dirty="0"/>
              <a:t>Moving towards predictive audits</a:t>
            </a:r>
          </a:p>
          <a:p>
            <a:r>
              <a:rPr lang="en-US" sz="2400" dirty="0"/>
              <a:t>Automating wherever you can (RPA/ IPA/ AA)</a:t>
            </a:r>
          </a:p>
          <a:p>
            <a:r>
              <a:rPr lang="en-US" sz="2400" dirty="0"/>
              <a:t>Improve and develop intelligent analytics</a:t>
            </a:r>
          </a:p>
          <a:p>
            <a:r>
              <a:rPr lang="en-US" sz="2400" dirty="0"/>
              <a:t>Developing</a:t>
            </a:r>
          </a:p>
          <a:p>
            <a:pPr lvl="1"/>
            <a:r>
              <a:rPr lang="en-US" sz="2000" dirty="0"/>
              <a:t>Process mining</a:t>
            </a:r>
          </a:p>
          <a:p>
            <a:pPr lvl="1"/>
            <a:r>
              <a:rPr lang="en-US" sz="2000" dirty="0"/>
              <a:t>Automatic confirmations  </a:t>
            </a:r>
          </a:p>
          <a:p>
            <a:pPr lvl="1"/>
            <a:r>
              <a:rPr lang="en-US" sz="2000" dirty="0"/>
              <a:t>Blockchain based shared applications with articulated smart contracts</a:t>
            </a:r>
          </a:p>
        </p:txBody>
      </p:sp>
      <p:sp>
        <p:nvSpPr>
          <p:cNvPr id="4" name="Slide Number Placeholder 3"/>
          <p:cNvSpPr>
            <a:spLocks noGrp="1"/>
          </p:cNvSpPr>
          <p:nvPr>
            <p:ph type="sldNum" sz="quarter" idx="12"/>
          </p:nvPr>
        </p:nvSpPr>
        <p:spPr>
          <a:xfrm>
            <a:off x="572658" y="5951810"/>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E84AE8-DD0A-43F9-8A8B-FD11F2B93543}" type="slidenum">
              <a:rPr lang="en-US" smtClean="0"/>
              <a:pPr/>
              <a:t>76</a:t>
            </a:fld>
            <a:endParaRPr lang="en-US"/>
          </a:p>
        </p:txBody>
      </p:sp>
    </p:spTree>
    <p:extLst>
      <p:ext uri="{BB962C8B-B14F-4D97-AF65-F5344CB8AC3E}">
        <p14:creationId xmlns:p14="http://schemas.microsoft.com/office/powerpoint/2010/main" val="98410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983" y="480392"/>
            <a:ext cx="8229600" cy="4184206"/>
          </a:xfrm>
        </p:spPr>
        <p:txBody>
          <a:bodyPr/>
          <a:lstStyle/>
          <a:p>
            <a:pPr marL="0" indent="0" algn="ctr">
              <a:buNone/>
            </a:pPr>
            <a:endParaRPr lang="en-US" sz="4000" b="1" dirty="0">
              <a:latin typeface="Times New Roman" panose="02020603050405020304" pitchFamily="18" charset="0"/>
              <a:cs typeface="Times New Roman" panose="02020603050405020304" pitchFamily="18" charset="0"/>
            </a:endParaRPr>
          </a:p>
          <a:p>
            <a:pPr marL="0" indent="0" algn="ctr">
              <a:buNone/>
            </a:pPr>
            <a:r>
              <a:rPr lang="en-US" sz="4000" b="1" dirty="0">
                <a:latin typeface="Times New Roman" panose="02020603050405020304" pitchFamily="18" charset="0"/>
                <a:cs typeface="Times New Roman" panose="02020603050405020304" pitchFamily="18" charset="0"/>
              </a:rPr>
              <a:t>Thanks!!</a:t>
            </a:r>
          </a:p>
          <a:p>
            <a:pPr marL="0" indent="0" algn="ctr">
              <a:buNone/>
            </a:pPr>
            <a:r>
              <a:rPr lang="en-US" sz="4000" b="1" dirty="0">
                <a:latin typeface="Times New Roman" panose="02020603050405020304" pitchFamily="18" charset="0"/>
                <a:cs typeface="Times New Roman" panose="02020603050405020304" pitchFamily="18" charset="0"/>
              </a:rPr>
              <a:t>Contact us at</a:t>
            </a:r>
          </a:p>
          <a:p>
            <a:pPr marL="0" indent="0" algn="ctr">
              <a:buNone/>
            </a:pPr>
            <a:r>
              <a:rPr lang="en-US" sz="4000" b="1" dirty="0">
                <a:latin typeface="Times New Roman" panose="02020603050405020304" pitchFamily="18" charset="0"/>
                <a:cs typeface="Times New Roman" panose="02020603050405020304" pitchFamily="18" charset="0"/>
                <a:hlinkClick r:id="rId2"/>
              </a:rPr>
              <a:t>miklosv@rutgers.edu</a:t>
            </a:r>
            <a:endParaRPr lang="en-US" sz="4000" b="1" dirty="0">
              <a:latin typeface="Times New Roman" panose="02020603050405020304" pitchFamily="18" charset="0"/>
              <a:cs typeface="Times New Roman" panose="02020603050405020304" pitchFamily="18" charset="0"/>
            </a:endParaRPr>
          </a:p>
          <a:p>
            <a:pPr marL="0" indent="0" algn="ctr">
              <a:buNone/>
            </a:pPr>
            <a:r>
              <a:rPr lang="en-US" sz="4000" b="1" dirty="0">
                <a:latin typeface="Times New Roman" panose="02020603050405020304" pitchFamily="18" charset="0"/>
                <a:cs typeface="Times New Roman" panose="02020603050405020304" pitchFamily="18" charset="0"/>
              </a:rPr>
              <a:t>Visit</a:t>
            </a:r>
          </a:p>
          <a:p>
            <a:pPr marL="0" indent="0" algn="ctr">
              <a:buNone/>
            </a:pPr>
            <a:r>
              <a:rPr lang="en-US" sz="4000" b="1" dirty="0">
                <a:latin typeface="Times New Roman" panose="02020603050405020304" pitchFamily="18" charset="0"/>
                <a:cs typeface="Times New Roman" panose="02020603050405020304" pitchFamily="18" charset="0"/>
              </a:rPr>
              <a:t>http://raw.rutgers.edu</a:t>
            </a:r>
          </a:p>
        </p:txBody>
      </p:sp>
    </p:spTree>
    <p:extLst>
      <p:ext uri="{BB962C8B-B14F-4D97-AF65-F5344CB8AC3E}">
        <p14:creationId xmlns:p14="http://schemas.microsoft.com/office/powerpoint/2010/main" val="19982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10"/>
          </p:nvPr>
        </p:nvSpPr>
        <p:spPr>
          <a:xfrm>
            <a:off x="6437344" y="5951810"/>
            <a:ext cx="2133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17BB5CB2-85CE-49EB-95F0-DC8E586F76C2}" type="datetime1">
              <a:rPr lang="en-US" smtClean="0"/>
              <a:pPr eaLnBrk="1" hangingPunct="1"/>
              <a:t>4/26/2023</a:t>
            </a:fld>
            <a:endParaRPr lang="en-US">
              <a:solidFill>
                <a:srgbClr val="5F5F5F"/>
              </a:solidFill>
            </a:endParaRPr>
          </a:p>
        </p:txBody>
      </p:sp>
      <p:sp>
        <p:nvSpPr>
          <p:cNvPr id="12291" name="Slide Number Placeholder 3"/>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FAFFF6A-02AF-462A-979C-FAFC730B64FF}" type="slidenum">
              <a:rPr lang="en-US" sz="1400">
                <a:solidFill>
                  <a:srgbClr val="5F5F5F"/>
                </a:solidFill>
              </a:rPr>
              <a:pPr algn="r" eaLnBrk="1" hangingPunct="1"/>
              <a:t>8</a:t>
            </a:fld>
            <a:endParaRPr lang="en-US" sz="1400">
              <a:solidFill>
                <a:srgbClr val="5F5F5F"/>
              </a:solidFill>
            </a:endParaRPr>
          </a:p>
        </p:txBody>
      </p:sp>
      <p:sp>
        <p:nvSpPr>
          <p:cNvPr id="12292" name="Rectangle 2"/>
          <p:cNvSpPr>
            <a:spLocks noGrp="1" noChangeArrowheads="1"/>
          </p:cNvSpPr>
          <p:nvPr>
            <p:ph type="ctrTitle"/>
          </p:nvPr>
        </p:nvSpPr>
        <p:spPr/>
        <p:txBody>
          <a:bodyPr/>
          <a:lstStyle/>
          <a:p>
            <a:r>
              <a:rPr lang="en-US" sz="4200" dirty="0"/>
              <a:t>Continuous Assurance</a:t>
            </a:r>
            <a:endParaRPr lang="en-US" sz="3800" dirty="0"/>
          </a:p>
        </p:txBody>
      </p:sp>
      <p:sp>
        <p:nvSpPr>
          <p:cNvPr id="2" name="Rectangle 4"/>
          <p:cNvSpPr>
            <a:spLocks noGrp="1" noChangeArrowheads="1"/>
          </p:cNvSpPr>
          <p:nvPr>
            <p:ph type="subTitle" idx="1"/>
          </p:nvPr>
        </p:nvSpPr>
        <p:spPr/>
        <p:txBody>
          <a:bodyPr/>
          <a:lstStyle/>
          <a:p>
            <a:endParaRPr lang="en-US"/>
          </a:p>
        </p:txBody>
      </p:sp>
    </p:spTree>
    <p:extLst>
      <p:ext uri="{BB962C8B-B14F-4D97-AF65-F5344CB8AC3E}">
        <p14:creationId xmlns:p14="http://schemas.microsoft.com/office/powerpoint/2010/main" val="4062391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5"/>
          <p:cNvSpPr>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330149-8054-4DE1-9EDD-38832E6CF482}" type="slidenum">
              <a:rPr lang="en-US">
                <a:solidFill>
                  <a:srgbClr val="5F5F5F"/>
                </a:solidFill>
              </a:rPr>
              <a:pPr eaLnBrk="1" hangingPunct="1"/>
              <a:t>9</a:t>
            </a:fld>
            <a:endParaRPr lang="en-US">
              <a:solidFill>
                <a:srgbClr val="5F5F5F"/>
              </a:solidFill>
            </a:endParaRPr>
          </a:p>
        </p:txBody>
      </p:sp>
      <p:sp>
        <p:nvSpPr>
          <p:cNvPr id="14339" name="Rectangle 5"/>
          <p:cNvSpPr txBox="1">
            <a:spLocks noGrp="1" noChangeArrowheads="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CD99B2F-0147-4102-AF37-EDDC876F18AF}" type="slidenum">
              <a:rPr lang="en-US" sz="1400">
                <a:solidFill>
                  <a:srgbClr val="5F5F5F"/>
                </a:solidFill>
              </a:rPr>
              <a:pPr algn="r" eaLnBrk="1" hangingPunct="1"/>
              <a:t>9</a:t>
            </a:fld>
            <a:endParaRPr lang="en-US" sz="1400">
              <a:solidFill>
                <a:srgbClr val="5F5F5F"/>
              </a:solidFill>
            </a:endParaRPr>
          </a:p>
        </p:txBody>
      </p:sp>
      <p:sp>
        <p:nvSpPr>
          <p:cNvPr id="14340" name="Slide Number Placeholder 1"/>
          <p:cNvSpPr txBox="1">
            <a:spLocks noGrp="1"/>
          </p:cNvSpPr>
          <p:nvPr/>
        </p:nvSpPr>
        <p:spPr bwMode="auto">
          <a:xfrm>
            <a:off x="6553200" y="6316663"/>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FFCDFF1-1F28-4EAD-BE02-5D49CBCDAF41}" type="slidenum">
              <a:rPr lang="en-US" sz="1400">
                <a:solidFill>
                  <a:srgbClr val="5F5F5F"/>
                </a:solidFill>
              </a:rPr>
              <a:pPr algn="r" eaLnBrk="1" hangingPunct="1"/>
              <a:t>9</a:t>
            </a:fld>
            <a:endParaRPr lang="en-US" sz="1400">
              <a:solidFill>
                <a:srgbClr val="5F5F5F"/>
              </a:solidFill>
            </a:endParaRPr>
          </a:p>
        </p:txBody>
      </p:sp>
      <p:sp>
        <p:nvSpPr>
          <p:cNvPr id="14341" name="Rectangle 2"/>
          <p:cNvSpPr>
            <a:spLocks noGrp="1" noChangeArrowheads="1"/>
          </p:cNvSpPr>
          <p:nvPr>
            <p:ph type="title" idx="4294967295"/>
          </p:nvPr>
        </p:nvSpPr>
        <p:spPr/>
        <p:txBody>
          <a:bodyPr/>
          <a:lstStyle/>
          <a:p>
            <a:r>
              <a:rPr lang="en-US" sz="3400" dirty="0"/>
              <a:t>An evolving continuous audit</a:t>
            </a:r>
            <a:br>
              <a:rPr lang="en-US" sz="3400" dirty="0"/>
            </a:br>
            <a:r>
              <a:rPr lang="en-US" sz="3400" dirty="0"/>
              <a:t>framework</a:t>
            </a:r>
          </a:p>
        </p:txBody>
      </p:sp>
      <p:sp>
        <p:nvSpPr>
          <p:cNvPr id="5123" name="Text Box 3"/>
          <p:cNvSpPr txBox="1">
            <a:spLocks noChangeArrowheads="1"/>
          </p:cNvSpPr>
          <p:nvPr/>
        </p:nvSpPr>
        <p:spPr bwMode="auto">
          <a:xfrm>
            <a:off x="228600" y="2362200"/>
            <a:ext cx="16764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t>Automation</a:t>
            </a:r>
          </a:p>
          <a:p>
            <a:pPr eaLnBrk="1" hangingPunct="1">
              <a:spcBef>
                <a:spcPct val="50000"/>
              </a:spcBef>
              <a:buFontTx/>
              <a:buChar char="•"/>
            </a:pPr>
            <a:r>
              <a:rPr lang="en-US"/>
              <a:t>Sensoring</a:t>
            </a:r>
          </a:p>
          <a:p>
            <a:pPr eaLnBrk="1" hangingPunct="1">
              <a:spcBef>
                <a:spcPct val="50000"/>
              </a:spcBef>
              <a:buFontTx/>
              <a:buChar char="•"/>
            </a:pPr>
            <a:r>
              <a:rPr lang="en-US"/>
              <a:t>ERP</a:t>
            </a:r>
          </a:p>
          <a:p>
            <a:pPr eaLnBrk="1" hangingPunct="1">
              <a:spcBef>
                <a:spcPct val="50000"/>
              </a:spcBef>
              <a:buFontTx/>
              <a:buChar char="•"/>
            </a:pPr>
            <a:r>
              <a:rPr lang="en-US"/>
              <a:t>E-Commerce</a:t>
            </a:r>
          </a:p>
        </p:txBody>
      </p:sp>
      <p:sp>
        <p:nvSpPr>
          <p:cNvPr id="5124" name="Oval 4"/>
          <p:cNvSpPr>
            <a:spLocks noChangeArrowheads="1"/>
          </p:cNvSpPr>
          <p:nvPr/>
        </p:nvSpPr>
        <p:spPr bwMode="auto">
          <a:xfrm>
            <a:off x="3124200" y="2286000"/>
            <a:ext cx="2209800" cy="19050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dirty="0"/>
              <a:t>Continuous</a:t>
            </a:r>
          </a:p>
          <a:p>
            <a:pPr algn="ctr" eaLnBrk="1" hangingPunct="1"/>
            <a:r>
              <a:rPr lang="en-US" dirty="0"/>
              <a:t>D</a:t>
            </a:r>
            <a:r>
              <a:rPr lang="en-US" altLang="zh-CN" dirty="0"/>
              <a:t>ata</a:t>
            </a:r>
            <a:endParaRPr lang="en-US" dirty="0"/>
          </a:p>
          <a:p>
            <a:pPr algn="ctr" eaLnBrk="1" hangingPunct="1"/>
            <a:r>
              <a:rPr lang="en-US" dirty="0"/>
              <a:t>Audit</a:t>
            </a:r>
          </a:p>
        </p:txBody>
      </p:sp>
      <p:sp>
        <p:nvSpPr>
          <p:cNvPr id="5125" name="Line 5"/>
          <p:cNvSpPr>
            <a:spLocks noChangeShapeType="1"/>
          </p:cNvSpPr>
          <p:nvPr/>
        </p:nvSpPr>
        <p:spPr bwMode="auto">
          <a:xfrm>
            <a:off x="1828800" y="3200400"/>
            <a:ext cx="990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 name="Oval 6"/>
          <p:cNvSpPr>
            <a:spLocks noChangeArrowheads="1"/>
          </p:cNvSpPr>
          <p:nvPr/>
        </p:nvSpPr>
        <p:spPr bwMode="auto">
          <a:xfrm>
            <a:off x="6019800" y="2286000"/>
            <a:ext cx="2209800" cy="1905000"/>
          </a:xfrm>
          <a:prstGeom prst="ellipse">
            <a:avLst/>
          </a:prstGeom>
          <a:solidFill>
            <a:srgbClr val="FFC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Continuous</a:t>
            </a:r>
          </a:p>
          <a:p>
            <a:pPr algn="ctr" eaLnBrk="1" hangingPunct="1"/>
            <a:r>
              <a:rPr lang="en-US"/>
              <a:t>Control</a:t>
            </a:r>
          </a:p>
          <a:p>
            <a:pPr algn="ctr" eaLnBrk="1" hangingPunct="1"/>
            <a:r>
              <a:rPr lang="en-US"/>
              <a:t>Monitoring</a:t>
            </a:r>
          </a:p>
        </p:txBody>
      </p:sp>
      <p:sp>
        <p:nvSpPr>
          <p:cNvPr id="5127" name="Oval 7"/>
          <p:cNvSpPr>
            <a:spLocks noChangeArrowheads="1"/>
          </p:cNvSpPr>
          <p:nvPr/>
        </p:nvSpPr>
        <p:spPr bwMode="auto">
          <a:xfrm>
            <a:off x="2895600" y="1295400"/>
            <a:ext cx="5867400" cy="4572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endParaRPr lang="en-US" dirty="0"/>
          </a:p>
          <a:p>
            <a:pPr algn="ctr" eaLnBrk="1" hangingPunct="1"/>
            <a:r>
              <a:rPr lang="en-US" dirty="0"/>
              <a:t>Continuous</a:t>
            </a:r>
          </a:p>
          <a:p>
            <a:pPr algn="ctr" eaLnBrk="1" hangingPunct="1"/>
            <a:r>
              <a:rPr lang="en-US" sz="3200" dirty="0"/>
              <a:t>Audit</a:t>
            </a:r>
          </a:p>
        </p:txBody>
      </p:sp>
      <p:sp>
        <p:nvSpPr>
          <p:cNvPr id="5129" name="Oval 9"/>
          <p:cNvSpPr>
            <a:spLocks noChangeArrowheads="1"/>
          </p:cNvSpPr>
          <p:nvPr/>
        </p:nvSpPr>
        <p:spPr bwMode="auto">
          <a:xfrm>
            <a:off x="4648200" y="1371600"/>
            <a:ext cx="2209800" cy="1905000"/>
          </a:xfrm>
          <a:prstGeom prst="ellipse">
            <a:avLst/>
          </a:prstGeom>
          <a:solidFill>
            <a:schemeClr val="accent1">
              <a:lumMod val="7500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t>Continuous Risk</a:t>
            </a:r>
          </a:p>
          <a:p>
            <a:pPr algn="ctr" eaLnBrk="1" hangingPunct="1"/>
            <a:r>
              <a:rPr lang="en-US"/>
              <a:t>Monitoring and</a:t>
            </a:r>
          </a:p>
          <a:p>
            <a:pPr algn="ctr" eaLnBrk="1" hangingPunct="1"/>
            <a:r>
              <a:rPr lang="en-US"/>
              <a:t>Assessment</a:t>
            </a:r>
          </a:p>
        </p:txBody>
      </p:sp>
      <p:sp>
        <p:nvSpPr>
          <p:cNvPr id="13" name="Oval 4">
            <a:extLst>
              <a:ext uri="{FF2B5EF4-FFF2-40B4-BE49-F238E27FC236}">
                <a16:creationId xmlns:a16="http://schemas.microsoft.com/office/drawing/2014/main" id="{375F7FB4-69FB-4CCF-BA8F-C6BA999772D7}"/>
              </a:ext>
            </a:extLst>
          </p:cNvPr>
          <p:cNvSpPr>
            <a:spLocks noChangeArrowheads="1"/>
          </p:cNvSpPr>
          <p:nvPr/>
        </p:nvSpPr>
        <p:spPr bwMode="auto">
          <a:xfrm>
            <a:off x="4841132" y="2795891"/>
            <a:ext cx="2209800" cy="19050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dirty="0"/>
              <a:t>Continuous</a:t>
            </a:r>
          </a:p>
          <a:p>
            <a:pPr algn="ctr" eaLnBrk="1" hangingPunct="1"/>
            <a:r>
              <a:rPr lang="en-US" dirty="0"/>
              <a:t>Predictive</a:t>
            </a:r>
          </a:p>
          <a:p>
            <a:pPr algn="ctr" eaLnBrk="1" hangingPunct="1"/>
            <a:r>
              <a:rPr lang="en-US" dirty="0"/>
              <a:t>Audit</a:t>
            </a:r>
          </a:p>
        </p:txBody>
      </p:sp>
      <p:sp>
        <p:nvSpPr>
          <p:cNvPr id="14" name="Oval 4">
            <a:extLst>
              <a:ext uri="{FF2B5EF4-FFF2-40B4-BE49-F238E27FC236}">
                <a16:creationId xmlns:a16="http://schemas.microsoft.com/office/drawing/2014/main" id="{0B33226E-139B-4CE0-9A51-DCD84F050937}"/>
              </a:ext>
            </a:extLst>
          </p:cNvPr>
          <p:cNvSpPr>
            <a:spLocks noChangeArrowheads="1"/>
          </p:cNvSpPr>
          <p:nvPr/>
        </p:nvSpPr>
        <p:spPr bwMode="auto">
          <a:xfrm>
            <a:off x="3886199" y="3276601"/>
            <a:ext cx="4129391" cy="3464026"/>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dirty="0"/>
              <a:t>Continuous</a:t>
            </a:r>
          </a:p>
          <a:p>
            <a:pPr algn="ctr" eaLnBrk="1" hangingPunct="1"/>
            <a:endParaRPr lang="en-US" dirty="0"/>
          </a:p>
          <a:p>
            <a:pPr algn="ctr" eaLnBrk="1" hangingPunct="1"/>
            <a:r>
              <a:rPr lang="en-US" dirty="0"/>
              <a:t>Intervention</a:t>
            </a:r>
          </a:p>
        </p:txBody>
      </p:sp>
    </p:spTree>
    <p:extLst>
      <p:ext uri="{BB962C8B-B14F-4D97-AF65-F5344CB8AC3E}">
        <p14:creationId xmlns:p14="http://schemas.microsoft.com/office/powerpoint/2010/main" val="3073781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4"/>
                                        </p:tgtEl>
                                        <p:attrNameLst>
                                          <p:attrName>style.visibility</p:attrName>
                                        </p:attrNameLst>
                                      </p:cBhvr>
                                      <p:to>
                                        <p:strVal val="visible"/>
                                      </p:to>
                                    </p:set>
                                    <p:anim calcmode="lin" valueType="num">
                                      <p:cBhvr additive="base">
                                        <p:cTn id="18" dur="500" fill="hold"/>
                                        <p:tgtEl>
                                          <p:spTgt spid="5124"/>
                                        </p:tgtEl>
                                        <p:attrNameLst>
                                          <p:attrName>ppt_x</p:attrName>
                                        </p:attrNameLst>
                                      </p:cBhvr>
                                      <p:tavLst>
                                        <p:tav tm="0">
                                          <p:val>
                                            <p:strVal val="#ppt_x"/>
                                          </p:val>
                                        </p:tav>
                                        <p:tav tm="100000">
                                          <p:val>
                                            <p:strVal val="#ppt_x"/>
                                          </p:val>
                                        </p:tav>
                                      </p:tavLst>
                                    </p:anim>
                                    <p:anim calcmode="lin" valueType="num">
                                      <p:cBhvr additive="base">
                                        <p:cTn id="19"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26"/>
                                        </p:tgtEl>
                                        <p:attrNameLst>
                                          <p:attrName>style.visibility</p:attrName>
                                        </p:attrNameLst>
                                      </p:cBhvr>
                                      <p:to>
                                        <p:strVal val="visible"/>
                                      </p:to>
                                    </p:set>
                                    <p:anim calcmode="lin" valueType="num">
                                      <p:cBhvr additive="base">
                                        <p:cTn id="24" dur="500" fill="hold"/>
                                        <p:tgtEl>
                                          <p:spTgt spid="5126"/>
                                        </p:tgtEl>
                                        <p:attrNameLst>
                                          <p:attrName>ppt_x</p:attrName>
                                        </p:attrNameLst>
                                      </p:cBhvr>
                                      <p:tavLst>
                                        <p:tav tm="0">
                                          <p:val>
                                            <p:strVal val="#ppt_x"/>
                                          </p:val>
                                        </p:tav>
                                        <p:tav tm="100000">
                                          <p:val>
                                            <p:strVal val="#ppt_x"/>
                                          </p:val>
                                        </p:tav>
                                      </p:tavLst>
                                    </p:anim>
                                    <p:anim calcmode="lin" valueType="num">
                                      <p:cBhvr additive="base">
                                        <p:cTn id="25"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129"/>
                                        </p:tgtEl>
                                        <p:attrNameLst>
                                          <p:attrName>style.visibility</p:attrName>
                                        </p:attrNameLst>
                                      </p:cBhvr>
                                      <p:to>
                                        <p:strVal val="visible"/>
                                      </p:to>
                                    </p:set>
                                    <p:anim calcmode="lin" valueType="num">
                                      <p:cBhvr additive="base">
                                        <p:cTn id="30" dur="500" fill="hold"/>
                                        <p:tgtEl>
                                          <p:spTgt spid="5129"/>
                                        </p:tgtEl>
                                        <p:attrNameLst>
                                          <p:attrName>ppt_x</p:attrName>
                                        </p:attrNameLst>
                                      </p:cBhvr>
                                      <p:tavLst>
                                        <p:tav tm="0">
                                          <p:val>
                                            <p:strVal val="#ppt_x"/>
                                          </p:val>
                                        </p:tav>
                                        <p:tav tm="100000">
                                          <p:val>
                                            <p:strVal val="#ppt_x"/>
                                          </p:val>
                                        </p:tav>
                                      </p:tavLst>
                                    </p:anim>
                                    <p:anim calcmode="lin" valueType="num">
                                      <p:cBhvr additive="base">
                                        <p:cTn id="31"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5125" grpId="0" animBg="1"/>
      <p:bldP spid="5126" grpId="0" animBg="1"/>
      <p:bldP spid="5129"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rutgers">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rutgers.thmx</Template>
  <TotalTime>9264</TotalTime>
  <Words>4410</Words>
  <Application>Microsoft Office PowerPoint</Application>
  <PresentationFormat>On-screen Show (4:3)</PresentationFormat>
  <Paragraphs>798</Paragraphs>
  <Slides>77</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77</vt:i4>
      </vt:variant>
    </vt:vector>
  </HeadingPairs>
  <TitlesOfParts>
    <vt:vector size="90" baseType="lpstr">
      <vt:lpstr>굴림</vt:lpstr>
      <vt:lpstr>Arial</vt:lpstr>
      <vt:lpstr>Arial Unicode MS</vt:lpstr>
      <vt:lpstr>Calibri</vt:lpstr>
      <vt:lpstr>Courier New</vt:lpstr>
      <vt:lpstr>Garamond</vt:lpstr>
      <vt:lpstr>tahoma</vt:lpstr>
      <vt:lpstr>Teletype</vt:lpstr>
      <vt:lpstr>Times New Roman</vt:lpstr>
      <vt:lpstr>Univers 55</vt:lpstr>
      <vt:lpstr>Verdana</vt:lpstr>
      <vt:lpstr>Wingdings</vt:lpstr>
      <vt:lpstr>rutgers</vt:lpstr>
      <vt:lpstr>Continuous Assurance (management)  April 26, 2023</vt:lpstr>
      <vt:lpstr>THE CARLAB</vt:lpstr>
      <vt:lpstr>PowerPoint Presentation</vt:lpstr>
      <vt:lpstr>PowerPoint Presentation</vt:lpstr>
      <vt:lpstr>Some new disruptive projects</vt:lpstr>
      <vt:lpstr>SWAM – School of a million courses</vt:lpstr>
      <vt:lpstr>Some SWAM modules</vt:lpstr>
      <vt:lpstr>Continuous Assurance</vt:lpstr>
      <vt:lpstr>An evolving continuous audit framework</vt:lpstr>
      <vt:lpstr>Imagineering Audit 4.0 - Overall </vt:lpstr>
      <vt:lpstr>Continuous Data Assurance --Continuous Process Auditing at AT&amp;T (1986-1991)</vt:lpstr>
      <vt:lpstr>Elements</vt:lpstr>
      <vt:lpstr>CPAS effort</vt:lpstr>
      <vt:lpstr>PowerPoint Presentation</vt:lpstr>
      <vt:lpstr>Continuous Monitoring (1/4)  Unibanco Project </vt:lpstr>
      <vt:lpstr>Branch Monitoring</vt:lpstr>
      <vt:lpstr>Unibanco – Some CA Program Features</vt:lpstr>
      <vt:lpstr>Unibanco – Advances to Clients Monitoring</vt:lpstr>
      <vt:lpstr>Continuous Monitoring (2/4)  Continuous Monitoring with Interactive Data Visualization and Machine Learning: An Application to Healthcare Payroll Process  </vt:lpstr>
      <vt:lpstr>PowerPoint Presentation</vt:lpstr>
      <vt:lpstr>PowerPoint Presentation</vt:lpstr>
      <vt:lpstr>PowerPoint Presentation</vt:lpstr>
      <vt:lpstr>PowerPoint Presentation</vt:lpstr>
      <vt:lpstr>PowerPoint Presentation</vt:lpstr>
      <vt:lpstr>Continuous Monitoring (3/4)  RADAR Full population testing (MADS) and process mining </vt:lpstr>
      <vt:lpstr>THE RADAR (Rutgers Aicpa data analytics Research) project</vt:lpstr>
      <vt:lpstr>PowerPoint Presentation</vt:lpstr>
      <vt:lpstr>Continuous Control Monitoring (3/4) (CCM)  SIMENS Project </vt:lpstr>
      <vt:lpstr>Siemens projects</vt:lpstr>
      <vt:lpstr>Siemens Pilot Leverages Audit Action Sheets Of External Auditor KPMG</vt:lpstr>
      <vt:lpstr>Pilot CMBPC System Implemented At Siemens</vt:lpstr>
      <vt:lpstr>Re-engineering internal control evaluation  </vt:lpstr>
      <vt:lpstr>Overview of the project</vt:lpstr>
      <vt:lpstr>Machine Learning</vt:lpstr>
      <vt:lpstr>“Happy” Path Identification</vt:lpstr>
      <vt:lpstr>Process mining</vt:lpstr>
      <vt:lpstr>Fuzzy miner output </vt:lpstr>
      <vt:lpstr>Social Network of all originators in the procurement process</vt:lpstr>
      <vt:lpstr>The Audit Ecosystem: Integrating Artificial Intelligence and Expert systems in the audit domain</vt:lpstr>
      <vt:lpstr> “Fruit Salad”</vt:lpstr>
      <vt:lpstr>PowerPoint Presentation</vt:lpstr>
      <vt:lpstr>Multidimensional Clustering for audit fault detection</vt:lpstr>
      <vt:lpstr>Metlife</vt:lpstr>
      <vt:lpstr>PowerPoint Presentation</vt:lpstr>
      <vt:lpstr>Applying outlier detection in Accounting and Auditing </vt:lpstr>
      <vt:lpstr>PowerPoint Presentation</vt:lpstr>
      <vt:lpstr>Outlier Detection </vt:lpstr>
      <vt:lpstr>PowerPoint Presentation</vt:lpstr>
      <vt:lpstr>Outlier detection research process: will it change auditing?</vt:lpstr>
      <vt:lpstr>Continuous Monitoring Application in Tax Field  (currently in China)</vt:lpstr>
      <vt:lpstr>Tax Command center </vt:lpstr>
      <vt:lpstr>PowerPoint Presentation</vt:lpstr>
      <vt:lpstr>PG</vt:lpstr>
      <vt:lpstr>P&amp;G (work with the audit innovation team)</vt:lpstr>
      <vt:lpstr>PowerPoint Presentation</vt:lpstr>
      <vt:lpstr>PowerPoint Presentation</vt:lpstr>
      <vt:lpstr>Continuous Intelligent Pandemic Monitoring （CIPM)</vt:lpstr>
      <vt:lpstr>Research Objectives</vt:lpstr>
      <vt:lpstr>Continuous Monitoring Dashboard</vt:lpstr>
      <vt:lpstr>Continuous Risk Monitoring and Assessment </vt:lpstr>
      <vt:lpstr>Key Risk Indicator (KRI)</vt:lpstr>
      <vt:lpstr>PowerPoint Presentation</vt:lpstr>
      <vt:lpstr>Key Risk Indicator (KRI)</vt:lpstr>
      <vt:lpstr>Modeling and filtering-   the preventive audit</vt:lpstr>
      <vt:lpstr>Combining forensic analysis, forensic experience and real time technology </vt:lpstr>
      <vt:lpstr>PowerPoint Presentation</vt:lpstr>
      <vt:lpstr>Predictive Audit: Transaction Status Prediction</vt:lpstr>
      <vt:lpstr>Predictive Audit</vt:lpstr>
      <vt:lpstr>Transaction status prediction</vt:lpstr>
      <vt:lpstr>Results and analysis</vt:lpstr>
      <vt:lpstr>Conclusion</vt:lpstr>
      <vt:lpstr>Continuous Intervention </vt:lpstr>
      <vt:lpstr>Continuous intervention</vt:lpstr>
      <vt:lpstr>Evolving towards the future</vt:lpstr>
      <vt:lpstr>Next 5 years</vt:lpstr>
      <vt:lpstr>Next 10 years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Imagineering Audit 4.0</dc:title>
  <dc:creator>dai jun</dc:creator>
  <cp:lastModifiedBy>Miklos Vasarhelyi</cp:lastModifiedBy>
  <cp:revision>205</cp:revision>
  <dcterms:created xsi:type="dcterms:W3CDTF">2016-03-03T15:35:05Z</dcterms:created>
  <dcterms:modified xsi:type="dcterms:W3CDTF">2023-04-26T09:08:20Z</dcterms:modified>
</cp:coreProperties>
</file>